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336" r:id="rId3"/>
    <p:sldId id="350" r:id="rId4"/>
    <p:sldId id="260" r:id="rId5"/>
    <p:sldId id="362" r:id="rId6"/>
    <p:sldId id="345" r:id="rId7"/>
    <p:sldId id="363" r:id="rId8"/>
    <p:sldId id="368" r:id="rId9"/>
    <p:sldId id="346" r:id="rId10"/>
    <p:sldId id="349" r:id="rId11"/>
    <p:sldId id="369" r:id="rId12"/>
    <p:sldId id="364" r:id="rId13"/>
    <p:sldId id="348" r:id="rId14"/>
    <p:sldId id="366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1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95000"/>
                  </a:schemeClr>
                </a:gs>
                <a:gs pos="100000">
                  <a:schemeClr val="accent2">
                    <a:shade val="82000"/>
                    <a:satMod val="125000"/>
                    <a:lumMod val="74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/>
              </a:solidFill>
              <a:prstDash val="solid"/>
            </a:ln>
            <a:effectLst>
              <a:outerShdw blurRad="40005" dist="22984" dir="5400000" rotWithShape="0">
                <a:srgbClr val="000000">
                  <a:alpha val="45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r"/>
            </a:scene3d>
            <a:sp3d prstMaterial="matte">
              <a:bevelT w="19050" h="38100"/>
            </a:sp3d>
          </c:spPr>
          <c:explosion val="25"/>
          <c:dPt>
            <c:idx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0-1F12-49CF-A36B-38103DE72FD8}"/>
              </c:ext>
            </c:extLst>
          </c:dPt>
          <c:dPt>
            <c:idx val="1"/>
            <c:explosion val="0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F12-49CF-A36B-38103DE72FD8}"/>
              </c:ext>
            </c:extLst>
          </c:dPt>
          <c:cat>
            <c:strRef>
              <c:f>Лист1!$A$2:$A$3</c:f>
              <c:strCache>
                <c:ptCount val="2"/>
                <c:pt idx="0">
                  <c:v>Кредитные средства</c:v>
                </c:pt>
                <c:pt idx="1">
                  <c:v>Поручительства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">
                  <c:v>3189</c:v>
                </c:pt>
                <c:pt idx="1">
                  <c:v>1868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F12-49CF-A36B-38103DE72FD8}"/>
            </c:ext>
          </c:extLst>
        </c:ser>
        <c:dLbls/>
        <c:firstSliceAng val="0"/>
        <c:holeSize val="50"/>
      </c:doughnut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6522423434433281"/>
          <c:y val="9.6860733459472645E-2"/>
          <c:w val="0.59900427730252193"/>
          <c:h val="0.822421988657633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explosion val="3"/>
            <c:spPr>
              <a:gradFill rotWithShape="1">
                <a:gsLst>
                  <a:gs pos="0">
                    <a:schemeClr val="accent2">
                      <a:lumMod val="95000"/>
                    </a:schemeClr>
                  </a:gs>
                  <a:gs pos="100000">
                    <a:schemeClr val="accent2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53F-48B2-B106-4E5B7C7BD672}"/>
              </c:ext>
            </c:extLst>
          </c:dPt>
          <c:dPt>
            <c:idx val="1"/>
            <c:explosion val="0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53F-48B2-B106-4E5B7C7BD672}"/>
              </c:ext>
            </c:extLst>
          </c:dPt>
          <c:cat>
            <c:strRef>
              <c:f>Лист1!$A$2:$A$3</c:f>
              <c:strCache>
                <c:ptCount val="2"/>
                <c:pt idx="0">
                  <c:v>Поручительства</c:v>
                </c:pt>
                <c:pt idx="1">
                  <c:v>Кредитные средства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">
                  <c:v>1868</c:v>
                </c:pt>
                <c:pt idx="1">
                  <c:v>3189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53F-48B2-B106-4E5B7C7BD672}"/>
            </c:ext>
          </c:extLst>
        </c:ser>
        <c:dLbls/>
        <c:firstSliceAng val="0"/>
        <c:holeSize val="50"/>
      </c:doughnut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6522423434433298"/>
          <c:y val="9.6860733459472645E-2"/>
          <c:w val="0.59900427730252193"/>
          <c:h val="0.822421988657633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explosion val="3"/>
            <c:spPr>
              <a:gradFill rotWithShape="1">
                <a:gsLst>
                  <a:gs pos="0">
                    <a:schemeClr val="accent2">
                      <a:lumMod val="95000"/>
                    </a:schemeClr>
                  </a:gs>
                  <a:gs pos="100000">
                    <a:schemeClr val="accent2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53F-48B2-B106-4E5B7C7BD672}"/>
              </c:ext>
            </c:extLst>
          </c:dPt>
          <c:dPt>
            <c:idx val="1"/>
            <c:explosion val="0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53F-48B2-B106-4E5B7C7BD672}"/>
              </c:ext>
            </c:extLst>
          </c:dPt>
          <c:cat>
            <c:strRef>
              <c:f>Лист1!$A$2:$A$3</c:f>
              <c:strCache>
                <c:ptCount val="2"/>
                <c:pt idx="0">
                  <c:v>Поручительства</c:v>
                </c:pt>
                <c:pt idx="1">
                  <c:v>Кредитные средства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">
                  <c:v>1868</c:v>
                </c:pt>
                <c:pt idx="1">
                  <c:v>3189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53F-48B2-B106-4E5B7C7BD672}"/>
            </c:ext>
          </c:extLst>
        </c:ser>
        <c:dLbls/>
        <c:firstSliceAng val="0"/>
        <c:holeSize val="50"/>
      </c:doughnut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D0B94-EA2B-46FB-9DF3-BEC5A2B41D22}" type="doc">
      <dgm:prSet loTypeId="urn:microsoft.com/office/officeart/2005/8/layout/cycle6" loCatId="relationship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853CF6D-520D-4DC4-82D2-79190DBC9E7A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в отношении которых не применяются процедуры несостоятельности (банкротства) или приостановления действия лицензии, не находящимся в стадии ликвидации, реорганизации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C127EA01-785C-47C5-BA05-A32DD5A41D1E}" type="parTrans" cxnId="{D3B5C1CE-3AFC-481F-9069-13E9FD3BD6CA}">
      <dgm:prSet/>
      <dgm:spPr/>
      <dgm:t>
        <a:bodyPr/>
        <a:lstStyle/>
        <a:p>
          <a:endParaRPr lang="ru-RU"/>
        </a:p>
      </dgm:t>
    </dgm:pt>
    <dgm:pt modelId="{61FC71E4-2C50-47F6-BE45-B1884D2618C6}" type="sibTrans" cxnId="{D3B5C1CE-3AFC-481F-9069-13E9FD3BD6CA}">
      <dgm:prSet/>
      <dgm:spPr/>
      <dgm:t>
        <a:bodyPr/>
        <a:lstStyle/>
        <a:p>
          <a:endParaRPr lang="ru-RU"/>
        </a:p>
      </dgm:t>
    </dgm:pt>
    <dgm:pt modelId="{112C17CC-8958-45D7-A5E6-5A3FEB760A8D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зарегистрированным и осуществляющим свою деятельность на территории Республики Башкортостан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F8BE6FF4-1783-4A51-A26B-2A2D7E556759}" type="parTrans" cxnId="{5F009DE2-3614-4FC3-A23E-5BF53492FF29}">
      <dgm:prSet/>
      <dgm:spPr/>
      <dgm:t>
        <a:bodyPr/>
        <a:lstStyle/>
        <a:p>
          <a:endParaRPr lang="ru-RU"/>
        </a:p>
      </dgm:t>
    </dgm:pt>
    <dgm:pt modelId="{043BE992-D7AB-4ED6-816C-3CDF5EE85461}" type="sibTrans" cxnId="{5F009DE2-3614-4FC3-A23E-5BF53492FF29}">
      <dgm:prSet/>
      <dgm:spPr/>
      <dgm:t>
        <a:bodyPr/>
        <a:lstStyle/>
        <a:p>
          <a:endParaRPr lang="ru-RU"/>
        </a:p>
      </dgm:t>
    </dgm:pt>
    <dgm:pt modelId="{AC46B8D5-3244-4938-931C-52C37B7CF988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осуществляющим свою деятельность в сфере игорного бизнеса, производства и (или) реализации подакцизных товаров, добычи и (или) реализации полезных ископаемых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EAC2EE21-AD3F-499F-BB02-C1D10950BE3C}" type="parTrans" cxnId="{5F813044-D8E0-4FFE-9A71-9C4A13809261}">
      <dgm:prSet/>
      <dgm:spPr/>
      <dgm:t>
        <a:bodyPr/>
        <a:lstStyle/>
        <a:p>
          <a:endParaRPr lang="ru-RU"/>
        </a:p>
      </dgm:t>
    </dgm:pt>
    <dgm:pt modelId="{95EA71F9-6E1C-4C6E-AAAB-E8818A756E0B}" type="sibTrans" cxnId="{5F813044-D8E0-4FFE-9A71-9C4A13809261}">
      <dgm:prSet/>
      <dgm:spPr/>
      <dgm:t>
        <a:bodyPr/>
        <a:lstStyle/>
        <a:p>
          <a:endParaRPr lang="ru-RU"/>
        </a:p>
      </dgm:t>
    </dgm:pt>
    <dgm:pt modelId="{55CE614E-1F59-4B9D-9B92-9A923BDA9C76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являющимся участниками соглашения о разделе продукции, кредитными, страховыми организациями, инвестиционными фондами, НПФ, профессиональными участниками рынка ценных бумаг, ломбардами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83A734D9-56B5-4A53-AF60-974DCE14D79D}" type="parTrans" cxnId="{DE1EEB86-95F0-40C1-8CF1-21B5DF71FAE8}">
      <dgm:prSet/>
      <dgm:spPr/>
      <dgm:t>
        <a:bodyPr/>
        <a:lstStyle/>
        <a:p>
          <a:endParaRPr lang="ru-RU"/>
        </a:p>
      </dgm:t>
    </dgm:pt>
    <dgm:pt modelId="{5D118B03-28A5-42ED-BFCE-C04D793F9BCA}" type="sibTrans" cxnId="{DE1EEB86-95F0-40C1-8CF1-21B5DF71FAE8}">
      <dgm:prSet/>
      <dgm:spPr/>
      <dgm:t>
        <a:bodyPr/>
        <a:lstStyle/>
        <a:p>
          <a:endParaRPr lang="ru-RU"/>
        </a:p>
      </dgm:t>
    </dgm:pt>
    <dgm:pt modelId="{BB5B3ADC-2424-494F-906E-15ED315D89FD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имеющим просроченной задолженности по налогам, сборам и иным обязательным платежам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074F4A2A-8B1D-4D67-93AE-9752B9DAAFAF}" type="parTrans" cxnId="{840965CC-3E08-4986-B6F9-4DE0D0223677}">
      <dgm:prSet/>
      <dgm:spPr/>
      <dgm:t>
        <a:bodyPr/>
        <a:lstStyle/>
        <a:p>
          <a:endParaRPr lang="ru-RU"/>
        </a:p>
      </dgm:t>
    </dgm:pt>
    <dgm:pt modelId="{3C304028-9C6A-47D5-ACAC-D22ED98C0F48}" type="sibTrans" cxnId="{840965CC-3E08-4986-B6F9-4DE0D0223677}">
      <dgm:prSet/>
      <dgm:spPr/>
      <dgm:t>
        <a:bodyPr/>
        <a:lstStyle/>
        <a:p>
          <a:endParaRPr lang="ru-RU"/>
        </a:p>
      </dgm:t>
    </dgm:pt>
    <dgm:pt modelId="{508440E4-87E3-402E-BB33-FAB81CE4B86F}" type="pres">
      <dgm:prSet presAssocID="{56FD0B94-EA2B-46FB-9DF3-BEC5A2B41D2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D95295-1D92-44BB-982F-9E79BC5184D5}" type="pres">
      <dgm:prSet presAssocID="{8853CF6D-520D-4DC4-82D2-79190DBC9E7A}" presName="node" presStyleLbl="node1" presStyleIdx="0" presStyleCnt="5" custScaleX="120205" custScaleY="124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2DE1C4-F9E6-4006-988D-93189B122E6F}" type="pres">
      <dgm:prSet presAssocID="{8853CF6D-520D-4DC4-82D2-79190DBC9E7A}" presName="spNode" presStyleCnt="0"/>
      <dgm:spPr/>
    </dgm:pt>
    <dgm:pt modelId="{F91C963F-A921-4752-9CCF-505735AD0A6F}" type="pres">
      <dgm:prSet presAssocID="{61FC71E4-2C50-47F6-BE45-B1884D2618C6}" presName="sibTrans" presStyleLbl="sibTrans1D1" presStyleIdx="0" presStyleCnt="5"/>
      <dgm:spPr/>
      <dgm:t>
        <a:bodyPr/>
        <a:lstStyle/>
        <a:p>
          <a:endParaRPr lang="ru-RU"/>
        </a:p>
      </dgm:t>
    </dgm:pt>
    <dgm:pt modelId="{5F82D026-8053-4DD4-9FDB-7B89BC3B0996}" type="pres">
      <dgm:prSet presAssocID="{112C17CC-8958-45D7-A5E6-5A3FEB760A8D}" presName="node" presStyleLbl="node1" presStyleIdx="1" presStyleCnt="5" custScaleX="120205" custScaleY="124247" custRadScaleRad="120917" custRadScaleInc="5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FD86B-CE18-4298-A20D-CC698E3C66DC}" type="pres">
      <dgm:prSet presAssocID="{112C17CC-8958-45D7-A5E6-5A3FEB760A8D}" presName="spNode" presStyleCnt="0"/>
      <dgm:spPr/>
    </dgm:pt>
    <dgm:pt modelId="{CA554BA9-78D9-4D6A-A7CB-D1F3908F5FE1}" type="pres">
      <dgm:prSet presAssocID="{043BE992-D7AB-4ED6-816C-3CDF5EE85461}" presName="sibTrans" presStyleLbl="sibTrans1D1" presStyleIdx="1" presStyleCnt="5"/>
      <dgm:spPr/>
      <dgm:t>
        <a:bodyPr/>
        <a:lstStyle/>
        <a:p>
          <a:endParaRPr lang="ru-RU"/>
        </a:p>
      </dgm:t>
    </dgm:pt>
    <dgm:pt modelId="{2371BB98-5E5A-45C7-AA4D-D13419A5FCA3}" type="pres">
      <dgm:prSet presAssocID="{AC46B8D5-3244-4938-931C-52C37B7CF988}" presName="node" presStyleLbl="node1" presStyleIdx="2" presStyleCnt="5" custScaleX="120205" custScaleY="124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3CBFD9-5E1B-4D04-AA80-EE23EC2C19F6}" type="pres">
      <dgm:prSet presAssocID="{AC46B8D5-3244-4938-931C-52C37B7CF988}" presName="spNode" presStyleCnt="0"/>
      <dgm:spPr/>
    </dgm:pt>
    <dgm:pt modelId="{92ADE828-B14F-46EE-B516-3AA5551BFA98}" type="pres">
      <dgm:prSet presAssocID="{95EA71F9-6E1C-4C6E-AAAB-E8818A756E0B}" presName="sibTrans" presStyleLbl="sibTrans1D1" presStyleIdx="2" presStyleCnt="5"/>
      <dgm:spPr/>
      <dgm:t>
        <a:bodyPr/>
        <a:lstStyle/>
        <a:p>
          <a:endParaRPr lang="ru-RU"/>
        </a:p>
      </dgm:t>
    </dgm:pt>
    <dgm:pt modelId="{537352E2-1482-487C-A77F-99D434AB5E2D}" type="pres">
      <dgm:prSet presAssocID="{55CE614E-1F59-4B9D-9B92-9A923BDA9C76}" presName="node" presStyleLbl="node1" presStyleIdx="3" presStyleCnt="5" custScaleX="120205" custScaleY="124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00EC6B-57C0-4AD5-A14C-DDA86AFDCC84}" type="pres">
      <dgm:prSet presAssocID="{55CE614E-1F59-4B9D-9B92-9A923BDA9C76}" presName="spNode" presStyleCnt="0"/>
      <dgm:spPr/>
    </dgm:pt>
    <dgm:pt modelId="{0C42ECEE-8112-4B68-97AE-EA6742843543}" type="pres">
      <dgm:prSet presAssocID="{5D118B03-28A5-42ED-BFCE-C04D793F9BCA}" presName="sibTrans" presStyleLbl="sibTrans1D1" presStyleIdx="3" presStyleCnt="5"/>
      <dgm:spPr/>
      <dgm:t>
        <a:bodyPr/>
        <a:lstStyle/>
        <a:p>
          <a:endParaRPr lang="ru-RU"/>
        </a:p>
      </dgm:t>
    </dgm:pt>
    <dgm:pt modelId="{9BD323CF-98B5-4937-8289-801AA38F7F39}" type="pres">
      <dgm:prSet presAssocID="{BB5B3ADC-2424-494F-906E-15ED315D89FD}" presName="node" presStyleLbl="node1" presStyleIdx="4" presStyleCnt="5" custScaleX="120205" custScaleY="124247" custRadScaleRad="117327" custRadScaleInc="-9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791784-7089-49B8-905C-A0D95CD9628A}" type="pres">
      <dgm:prSet presAssocID="{BB5B3ADC-2424-494F-906E-15ED315D89FD}" presName="spNode" presStyleCnt="0"/>
      <dgm:spPr/>
    </dgm:pt>
    <dgm:pt modelId="{F92C4B21-D89B-414B-A69D-5609F8CEC834}" type="pres">
      <dgm:prSet presAssocID="{3C304028-9C6A-47D5-ACAC-D22ED98C0F48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98ECBCAD-4679-4466-89E9-3D652B61E1A5}" type="presOf" srcId="{112C17CC-8958-45D7-A5E6-5A3FEB760A8D}" destId="{5F82D026-8053-4DD4-9FDB-7B89BC3B0996}" srcOrd="0" destOrd="0" presId="urn:microsoft.com/office/officeart/2005/8/layout/cycle6"/>
    <dgm:cxn modelId="{5F813044-D8E0-4FFE-9A71-9C4A13809261}" srcId="{56FD0B94-EA2B-46FB-9DF3-BEC5A2B41D22}" destId="{AC46B8D5-3244-4938-931C-52C37B7CF988}" srcOrd="2" destOrd="0" parTransId="{EAC2EE21-AD3F-499F-BB02-C1D10950BE3C}" sibTransId="{95EA71F9-6E1C-4C6E-AAAB-E8818A756E0B}"/>
    <dgm:cxn modelId="{840965CC-3E08-4986-B6F9-4DE0D0223677}" srcId="{56FD0B94-EA2B-46FB-9DF3-BEC5A2B41D22}" destId="{BB5B3ADC-2424-494F-906E-15ED315D89FD}" srcOrd="4" destOrd="0" parTransId="{074F4A2A-8B1D-4D67-93AE-9752B9DAAFAF}" sibTransId="{3C304028-9C6A-47D5-ACAC-D22ED98C0F48}"/>
    <dgm:cxn modelId="{0A619A05-8AA8-48E7-B287-8F9D21234A03}" type="presOf" srcId="{8853CF6D-520D-4DC4-82D2-79190DBC9E7A}" destId="{E6D95295-1D92-44BB-982F-9E79BC5184D5}" srcOrd="0" destOrd="0" presId="urn:microsoft.com/office/officeart/2005/8/layout/cycle6"/>
    <dgm:cxn modelId="{69E61BBE-FE7A-4141-BE82-7A373FBE730C}" type="presOf" srcId="{95EA71F9-6E1C-4C6E-AAAB-E8818A756E0B}" destId="{92ADE828-B14F-46EE-B516-3AA5551BFA98}" srcOrd="0" destOrd="0" presId="urn:microsoft.com/office/officeart/2005/8/layout/cycle6"/>
    <dgm:cxn modelId="{D7EB9FE2-D627-42FE-99DF-9AE6C0C91C58}" type="presOf" srcId="{61FC71E4-2C50-47F6-BE45-B1884D2618C6}" destId="{F91C963F-A921-4752-9CCF-505735AD0A6F}" srcOrd="0" destOrd="0" presId="urn:microsoft.com/office/officeart/2005/8/layout/cycle6"/>
    <dgm:cxn modelId="{DE1EEB86-95F0-40C1-8CF1-21B5DF71FAE8}" srcId="{56FD0B94-EA2B-46FB-9DF3-BEC5A2B41D22}" destId="{55CE614E-1F59-4B9D-9B92-9A923BDA9C76}" srcOrd="3" destOrd="0" parTransId="{83A734D9-56B5-4A53-AF60-974DCE14D79D}" sibTransId="{5D118B03-28A5-42ED-BFCE-C04D793F9BCA}"/>
    <dgm:cxn modelId="{4C239D56-9BBC-4769-9E95-8152E1167535}" type="presOf" srcId="{AC46B8D5-3244-4938-931C-52C37B7CF988}" destId="{2371BB98-5E5A-45C7-AA4D-D13419A5FCA3}" srcOrd="0" destOrd="0" presId="urn:microsoft.com/office/officeart/2005/8/layout/cycle6"/>
    <dgm:cxn modelId="{86EC35E7-FB79-435D-A320-D04374616981}" type="presOf" srcId="{BB5B3ADC-2424-494F-906E-15ED315D89FD}" destId="{9BD323CF-98B5-4937-8289-801AA38F7F39}" srcOrd="0" destOrd="0" presId="urn:microsoft.com/office/officeart/2005/8/layout/cycle6"/>
    <dgm:cxn modelId="{F7284B5D-5A1B-428C-B40D-A5EB43CD050C}" type="presOf" srcId="{55CE614E-1F59-4B9D-9B92-9A923BDA9C76}" destId="{537352E2-1482-487C-A77F-99D434AB5E2D}" srcOrd="0" destOrd="0" presId="urn:microsoft.com/office/officeart/2005/8/layout/cycle6"/>
    <dgm:cxn modelId="{C72DB4DC-7E52-4D43-A8A5-5FD604C69454}" type="presOf" srcId="{3C304028-9C6A-47D5-ACAC-D22ED98C0F48}" destId="{F92C4B21-D89B-414B-A69D-5609F8CEC834}" srcOrd="0" destOrd="0" presId="urn:microsoft.com/office/officeart/2005/8/layout/cycle6"/>
    <dgm:cxn modelId="{06B8A10E-4328-4619-A062-4FEFFA44861E}" type="presOf" srcId="{043BE992-D7AB-4ED6-816C-3CDF5EE85461}" destId="{CA554BA9-78D9-4D6A-A7CB-D1F3908F5FE1}" srcOrd="0" destOrd="0" presId="urn:microsoft.com/office/officeart/2005/8/layout/cycle6"/>
    <dgm:cxn modelId="{50FAAAB1-EBE5-4CC8-A54C-FCD301909804}" type="presOf" srcId="{5D118B03-28A5-42ED-BFCE-C04D793F9BCA}" destId="{0C42ECEE-8112-4B68-97AE-EA6742843543}" srcOrd="0" destOrd="0" presId="urn:microsoft.com/office/officeart/2005/8/layout/cycle6"/>
    <dgm:cxn modelId="{859248FF-D97B-4EAC-B14C-4BFA74CF6F81}" type="presOf" srcId="{56FD0B94-EA2B-46FB-9DF3-BEC5A2B41D22}" destId="{508440E4-87E3-402E-BB33-FAB81CE4B86F}" srcOrd="0" destOrd="0" presId="urn:microsoft.com/office/officeart/2005/8/layout/cycle6"/>
    <dgm:cxn modelId="{5F009DE2-3614-4FC3-A23E-5BF53492FF29}" srcId="{56FD0B94-EA2B-46FB-9DF3-BEC5A2B41D22}" destId="{112C17CC-8958-45D7-A5E6-5A3FEB760A8D}" srcOrd="1" destOrd="0" parTransId="{F8BE6FF4-1783-4A51-A26B-2A2D7E556759}" sibTransId="{043BE992-D7AB-4ED6-816C-3CDF5EE85461}"/>
    <dgm:cxn modelId="{D3B5C1CE-3AFC-481F-9069-13E9FD3BD6CA}" srcId="{56FD0B94-EA2B-46FB-9DF3-BEC5A2B41D22}" destId="{8853CF6D-520D-4DC4-82D2-79190DBC9E7A}" srcOrd="0" destOrd="0" parTransId="{C127EA01-785C-47C5-BA05-A32DD5A41D1E}" sibTransId="{61FC71E4-2C50-47F6-BE45-B1884D2618C6}"/>
    <dgm:cxn modelId="{5EBFC809-671A-4734-87AE-256E7C54C257}" type="presParOf" srcId="{508440E4-87E3-402E-BB33-FAB81CE4B86F}" destId="{E6D95295-1D92-44BB-982F-9E79BC5184D5}" srcOrd="0" destOrd="0" presId="urn:microsoft.com/office/officeart/2005/8/layout/cycle6"/>
    <dgm:cxn modelId="{B2B2E233-2E4A-4C47-BE72-349B385F13D1}" type="presParOf" srcId="{508440E4-87E3-402E-BB33-FAB81CE4B86F}" destId="{8B2DE1C4-F9E6-4006-988D-93189B122E6F}" srcOrd="1" destOrd="0" presId="urn:microsoft.com/office/officeart/2005/8/layout/cycle6"/>
    <dgm:cxn modelId="{05F96B85-731D-4E75-8A5A-DA4D0FA840E4}" type="presParOf" srcId="{508440E4-87E3-402E-BB33-FAB81CE4B86F}" destId="{F91C963F-A921-4752-9CCF-505735AD0A6F}" srcOrd="2" destOrd="0" presId="urn:microsoft.com/office/officeart/2005/8/layout/cycle6"/>
    <dgm:cxn modelId="{4AD9B968-074E-43C2-BBB5-36223E826370}" type="presParOf" srcId="{508440E4-87E3-402E-BB33-FAB81CE4B86F}" destId="{5F82D026-8053-4DD4-9FDB-7B89BC3B0996}" srcOrd="3" destOrd="0" presId="urn:microsoft.com/office/officeart/2005/8/layout/cycle6"/>
    <dgm:cxn modelId="{0E86FF2E-92FA-4A48-8FFA-C8C4BD41E293}" type="presParOf" srcId="{508440E4-87E3-402E-BB33-FAB81CE4B86F}" destId="{A95FD86B-CE18-4298-A20D-CC698E3C66DC}" srcOrd="4" destOrd="0" presId="urn:microsoft.com/office/officeart/2005/8/layout/cycle6"/>
    <dgm:cxn modelId="{91DAE26B-C3A4-4A78-87C3-345531740A02}" type="presParOf" srcId="{508440E4-87E3-402E-BB33-FAB81CE4B86F}" destId="{CA554BA9-78D9-4D6A-A7CB-D1F3908F5FE1}" srcOrd="5" destOrd="0" presId="urn:microsoft.com/office/officeart/2005/8/layout/cycle6"/>
    <dgm:cxn modelId="{17DD0369-A9A1-4C3D-9985-CD9850FDC82E}" type="presParOf" srcId="{508440E4-87E3-402E-BB33-FAB81CE4B86F}" destId="{2371BB98-5E5A-45C7-AA4D-D13419A5FCA3}" srcOrd="6" destOrd="0" presId="urn:microsoft.com/office/officeart/2005/8/layout/cycle6"/>
    <dgm:cxn modelId="{012342B5-DF6D-4C3C-AC88-6EF9C0D8988E}" type="presParOf" srcId="{508440E4-87E3-402E-BB33-FAB81CE4B86F}" destId="{F03CBFD9-5E1B-4D04-AA80-EE23EC2C19F6}" srcOrd="7" destOrd="0" presId="urn:microsoft.com/office/officeart/2005/8/layout/cycle6"/>
    <dgm:cxn modelId="{13661E98-847E-4728-BC04-CFB80AAFC637}" type="presParOf" srcId="{508440E4-87E3-402E-BB33-FAB81CE4B86F}" destId="{92ADE828-B14F-46EE-B516-3AA5551BFA98}" srcOrd="8" destOrd="0" presId="urn:microsoft.com/office/officeart/2005/8/layout/cycle6"/>
    <dgm:cxn modelId="{D36A4209-905B-4E2C-8E04-8751A20C601D}" type="presParOf" srcId="{508440E4-87E3-402E-BB33-FAB81CE4B86F}" destId="{537352E2-1482-487C-A77F-99D434AB5E2D}" srcOrd="9" destOrd="0" presId="urn:microsoft.com/office/officeart/2005/8/layout/cycle6"/>
    <dgm:cxn modelId="{3220CCFA-7C43-4719-99BC-DFCCD9586313}" type="presParOf" srcId="{508440E4-87E3-402E-BB33-FAB81CE4B86F}" destId="{C600EC6B-57C0-4AD5-A14C-DDA86AFDCC84}" srcOrd="10" destOrd="0" presId="urn:microsoft.com/office/officeart/2005/8/layout/cycle6"/>
    <dgm:cxn modelId="{9A827354-CE84-4672-94CE-BE1900FA3D6F}" type="presParOf" srcId="{508440E4-87E3-402E-BB33-FAB81CE4B86F}" destId="{0C42ECEE-8112-4B68-97AE-EA6742843543}" srcOrd="11" destOrd="0" presId="urn:microsoft.com/office/officeart/2005/8/layout/cycle6"/>
    <dgm:cxn modelId="{FB08D2ED-1E4E-4FAB-BB37-07A61FA57EC0}" type="presParOf" srcId="{508440E4-87E3-402E-BB33-FAB81CE4B86F}" destId="{9BD323CF-98B5-4937-8289-801AA38F7F39}" srcOrd="12" destOrd="0" presId="urn:microsoft.com/office/officeart/2005/8/layout/cycle6"/>
    <dgm:cxn modelId="{21EA97CA-A9FE-4068-8B1F-516B1F4685A3}" type="presParOf" srcId="{508440E4-87E3-402E-BB33-FAB81CE4B86F}" destId="{70791784-7089-49B8-905C-A0D95CD9628A}" srcOrd="13" destOrd="0" presId="urn:microsoft.com/office/officeart/2005/8/layout/cycle6"/>
    <dgm:cxn modelId="{A3F1F7B8-F0B7-4EB0-B1CF-D5F1CCF12336}" type="presParOf" srcId="{508440E4-87E3-402E-BB33-FAB81CE4B86F}" destId="{F92C4B21-D89B-414B-A69D-5609F8CEC834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D95295-1D92-44BB-982F-9E79BC5184D5}">
      <dsp:nvSpPr>
        <dsp:cNvPr id="0" name=""/>
        <dsp:cNvSpPr/>
      </dsp:nvSpPr>
      <dsp:spPr>
        <a:xfrm>
          <a:off x="3024340" y="-107965"/>
          <a:ext cx="2304247" cy="1548124"/>
        </a:xfrm>
        <a:prstGeom prst="roundRect">
          <a:avLst/>
        </a:prstGeom>
        <a:gradFill rotWithShape="1">
          <a:gsLst>
            <a:gs pos="28000">
              <a:schemeClr val="accent2">
                <a:tint val="18000"/>
                <a:satMod val="120000"/>
                <a:lumMod val="88000"/>
              </a:schemeClr>
            </a:gs>
            <a:gs pos="100000">
              <a:schemeClr val="accent2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в отношении которых не применяются процедуры несостоятельности (банкротства) или приостановления действия лицензии, не находящимся в стадии ликвидации, реорганизации</a:t>
          </a:r>
          <a:endParaRPr lang="ru-RU" sz="11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24340" y="-107965"/>
        <a:ext cx="2304247" cy="1548124"/>
      </dsp:txXfrm>
    </dsp:sp>
    <dsp:sp modelId="{F91C963F-A921-4752-9CCF-505735AD0A6F}">
      <dsp:nvSpPr>
        <dsp:cNvPr id="0" name=""/>
        <dsp:cNvSpPr/>
      </dsp:nvSpPr>
      <dsp:spPr>
        <a:xfrm>
          <a:off x="2621142" y="939242"/>
          <a:ext cx="4975580" cy="4975580"/>
        </a:xfrm>
        <a:custGeom>
          <a:avLst/>
          <a:gdLst/>
          <a:ahLst/>
          <a:cxnLst/>
          <a:rect l="0" t="0" r="0" b="0"/>
          <a:pathLst>
            <a:path>
              <a:moveTo>
                <a:pt x="2722182" y="11066"/>
              </a:moveTo>
              <a:arcTo wR="2487790" hR="2487790" stAng="16524376" swAng="203552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2D026-8053-4DD4-9FDB-7B89BC3B0996}">
      <dsp:nvSpPr>
        <dsp:cNvPr id="0" name=""/>
        <dsp:cNvSpPr/>
      </dsp:nvSpPr>
      <dsp:spPr>
        <a:xfrm>
          <a:off x="5904653" y="1512167"/>
          <a:ext cx="2304247" cy="1548124"/>
        </a:xfrm>
        <a:prstGeom prst="roundRect">
          <a:avLst/>
        </a:prstGeom>
        <a:gradFill rotWithShape="1">
          <a:gsLst>
            <a:gs pos="28000">
              <a:schemeClr val="accent2">
                <a:tint val="18000"/>
                <a:satMod val="120000"/>
                <a:lumMod val="88000"/>
              </a:schemeClr>
            </a:gs>
            <a:gs pos="100000">
              <a:schemeClr val="accent2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зарегистрированным и осуществляющим свою деятельность на территории Республики Башкортостан</a:t>
          </a:r>
          <a:endParaRPr lang="ru-RU" sz="11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904653" y="1512167"/>
        <a:ext cx="2304247" cy="1548124"/>
      </dsp:txXfrm>
    </dsp:sp>
    <dsp:sp modelId="{CA554BA9-78D9-4D6A-A7CB-D1F3908F5FE1}">
      <dsp:nvSpPr>
        <dsp:cNvPr id="0" name=""/>
        <dsp:cNvSpPr/>
      </dsp:nvSpPr>
      <dsp:spPr>
        <a:xfrm>
          <a:off x="2281502" y="-29412"/>
          <a:ext cx="4975580" cy="4975580"/>
        </a:xfrm>
        <a:custGeom>
          <a:avLst/>
          <a:gdLst/>
          <a:ahLst/>
          <a:cxnLst/>
          <a:rect l="0" t="0" r="0" b="0"/>
          <a:pathLst>
            <a:path>
              <a:moveTo>
                <a:pt x="4897795" y="3105021"/>
              </a:moveTo>
              <a:arcTo wR="2487790" hR="2487790" stAng="861923" swAng="217786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1BB98-5E5A-45C7-AA4D-D13419A5FCA3}">
      <dsp:nvSpPr>
        <dsp:cNvPr id="0" name=""/>
        <dsp:cNvSpPr/>
      </dsp:nvSpPr>
      <dsp:spPr>
        <a:xfrm>
          <a:off x="4486626" y="4392488"/>
          <a:ext cx="2304247" cy="1548124"/>
        </a:xfrm>
        <a:prstGeom prst="roundRect">
          <a:avLst/>
        </a:prstGeom>
        <a:gradFill rotWithShape="1">
          <a:gsLst>
            <a:gs pos="28000">
              <a:schemeClr val="accent2">
                <a:tint val="18000"/>
                <a:satMod val="120000"/>
                <a:lumMod val="88000"/>
              </a:schemeClr>
            </a:gs>
            <a:gs pos="100000">
              <a:schemeClr val="accent2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осуществляющим свою деятельность в сфере игорного бизнеса, производства и (или) реализации подакцизных товаров, добычи и (или) реализации полезных ископаемых</a:t>
          </a:r>
          <a:endParaRPr lang="ru-RU" sz="11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486626" y="4392488"/>
        <a:ext cx="2304247" cy="1548124"/>
      </dsp:txXfrm>
    </dsp:sp>
    <dsp:sp modelId="{92ADE828-B14F-46EE-B516-3AA5551BFA98}">
      <dsp:nvSpPr>
        <dsp:cNvPr id="0" name=""/>
        <dsp:cNvSpPr/>
      </dsp:nvSpPr>
      <dsp:spPr>
        <a:xfrm>
          <a:off x="1688673" y="666096"/>
          <a:ext cx="4975580" cy="4975580"/>
        </a:xfrm>
        <a:custGeom>
          <a:avLst/>
          <a:gdLst/>
          <a:ahLst/>
          <a:cxnLst/>
          <a:rect l="0" t="0" r="0" b="0"/>
          <a:pathLst>
            <a:path>
              <a:moveTo>
                <a:pt x="2791796" y="4956935"/>
              </a:moveTo>
              <a:arcTo wR="2487790" hR="2487790" stAng="4978857" swAng="84228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352E2-1482-487C-A77F-99D434AB5E2D}">
      <dsp:nvSpPr>
        <dsp:cNvPr id="0" name=""/>
        <dsp:cNvSpPr/>
      </dsp:nvSpPr>
      <dsp:spPr>
        <a:xfrm>
          <a:off x="1562053" y="4392488"/>
          <a:ext cx="2304247" cy="1548124"/>
        </a:xfrm>
        <a:prstGeom prst="roundRect">
          <a:avLst/>
        </a:prstGeom>
        <a:gradFill rotWithShape="1">
          <a:gsLst>
            <a:gs pos="28000">
              <a:schemeClr val="accent2">
                <a:tint val="18000"/>
                <a:satMod val="120000"/>
                <a:lumMod val="88000"/>
              </a:schemeClr>
            </a:gs>
            <a:gs pos="100000">
              <a:schemeClr val="accent2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являющимся участниками соглашения о разделе продукции, кредитными, страховыми организациями, инвестиционными фондами, НПФ, профессиональными участниками рынка ценных бумаг, ломбардами</a:t>
          </a:r>
          <a:endParaRPr lang="ru-RU" sz="11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562053" y="4392488"/>
        <a:ext cx="2304247" cy="1548124"/>
      </dsp:txXfrm>
    </dsp:sp>
    <dsp:sp modelId="{0C42ECEE-8112-4B68-97AE-EA6742843543}">
      <dsp:nvSpPr>
        <dsp:cNvPr id="0" name=""/>
        <dsp:cNvSpPr/>
      </dsp:nvSpPr>
      <dsp:spPr>
        <a:xfrm>
          <a:off x="1184599" y="45892"/>
          <a:ext cx="4975580" cy="4975580"/>
        </a:xfrm>
        <a:custGeom>
          <a:avLst/>
          <a:gdLst/>
          <a:ahLst/>
          <a:cxnLst/>
          <a:rect l="0" t="0" r="0" b="0"/>
          <a:pathLst>
            <a:path>
              <a:moveTo>
                <a:pt x="823356" y="4336778"/>
              </a:moveTo>
              <a:arcTo wR="2487790" hR="2487790" stAng="7919586" swAng="202467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323CF-98B5-4937-8289-801AA38F7F39}">
      <dsp:nvSpPr>
        <dsp:cNvPr id="0" name=""/>
        <dsp:cNvSpPr/>
      </dsp:nvSpPr>
      <dsp:spPr>
        <a:xfrm>
          <a:off x="216026" y="1584177"/>
          <a:ext cx="2304247" cy="1548124"/>
        </a:xfrm>
        <a:prstGeom prst="roundRect">
          <a:avLst/>
        </a:prstGeom>
        <a:gradFill rotWithShape="1">
          <a:gsLst>
            <a:gs pos="28000">
              <a:schemeClr val="accent2">
                <a:tint val="18000"/>
                <a:satMod val="120000"/>
                <a:lumMod val="88000"/>
              </a:schemeClr>
            </a:gs>
            <a:gs pos="100000">
              <a:schemeClr val="accent2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не имеющим просроченной задолженности по налогам, сборам и иным обязательным платежам</a:t>
          </a:r>
          <a:endParaRPr lang="ru-RU" sz="11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16026" y="1584177"/>
        <a:ext cx="2304247" cy="1548124"/>
      </dsp:txXfrm>
    </dsp:sp>
    <dsp:sp modelId="{F92C4B21-D89B-414B-A69D-5609F8CEC834}">
      <dsp:nvSpPr>
        <dsp:cNvPr id="0" name=""/>
        <dsp:cNvSpPr/>
      </dsp:nvSpPr>
      <dsp:spPr>
        <a:xfrm>
          <a:off x="921046" y="919066"/>
          <a:ext cx="4975580" cy="4975580"/>
        </a:xfrm>
        <a:custGeom>
          <a:avLst/>
          <a:gdLst/>
          <a:ahLst/>
          <a:cxnLst/>
          <a:rect l="0" t="0" r="0" b="0"/>
          <a:pathLst>
            <a:path>
              <a:moveTo>
                <a:pt x="805272" y="655241"/>
              </a:moveTo>
              <a:arcTo wR="2487790" hR="2487790" stAng="13646641" swAng="199980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9" y="1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51755-4EE2-4EAC-BA1F-BF8D8401C3E7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9" y="4715273"/>
            <a:ext cx="5437821" cy="44664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960"/>
            <a:ext cx="2946351" cy="496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9" y="9428960"/>
            <a:ext cx="2946351" cy="496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A95BB-0EC3-4494-9CD7-475D28F91A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40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CD2A24-5652-4AE2-A267-250179899EDC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BF5F52-651D-4B79-963B-C9E65BAF5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12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openxmlformats.org/officeDocument/2006/relationships/image" Target="../media/image1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13" Type="http://schemas.openxmlformats.org/officeDocument/2006/relationships/image" Target="../media/image25.png"/><Relationship Id="rId3" Type="http://schemas.openxmlformats.org/officeDocument/2006/relationships/image" Target="../media/image17.png"/><Relationship Id="rId7" Type="http://schemas.openxmlformats.org/officeDocument/2006/relationships/image" Target="../media/image10.png"/><Relationship Id="rId12" Type="http://schemas.openxmlformats.org/officeDocument/2006/relationships/image" Target="../media/image25.svg"/><Relationship Id="rId17" Type="http://schemas.openxmlformats.org/officeDocument/2006/relationships/image" Target="../media/image29.png"/><Relationship Id="rId2" Type="http://schemas.openxmlformats.org/officeDocument/2006/relationships/image" Target="../media/image16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5" Type="http://schemas.openxmlformats.org/officeDocument/2006/relationships/image" Target="../media/image27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jpe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1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chart" Target="../charts/char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Владелец\Рабочий стол\фон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6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74086" y="2960394"/>
            <a:ext cx="86407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300" b="1" dirty="0">
                <a:solidFill>
                  <a:srgbClr val="002060"/>
                </a:solidFill>
                <a:latin typeface="Arial" charset="0"/>
              </a:rPr>
              <a:t>Финансовые виды поддержки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5793" y="1769466"/>
            <a:ext cx="8114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АВТОНОМНАЯ НЕКОММЕРЧЕСКАЯ ОРГАНИЗАЦИЯ «АГЕНТСТВО РЕСПУБЛИКИ БАШКОРТОСТАН ПО РАЗВИТИЮ МАЛОГО И СРЕДНЕГО ПРЕДПРИНИМАТЕЛЬСТВА»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547" r="-4141" b="-6977"/>
          <a:stretch/>
        </p:blipFill>
        <p:spPr>
          <a:xfrm>
            <a:off x="256813" y="1679062"/>
            <a:ext cx="720080" cy="110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8C8A31-9486-472F-A33E-FFB8D550CE2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08520" y="-100475"/>
            <a:ext cx="2810500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2574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0" y="404664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Лизинговый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alt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28736"/>
            <a:ext cx="2820282" cy="17859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Субъекты малого 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или среднего предпринимательства, или организация инфраструктуры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(Лизингополучатель)</a:t>
            </a:r>
          </a:p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1428736"/>
            <a:ext cx="2643206" cy="17859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Поставщик техники 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и оборудования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00364" y="4714884"/>
            <a:ext cx="3357586" cy="116238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Лизинговый фонд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6215082"/>
            <a:ext cx="4143404" cy="50006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Комиссия</a:t>
            </a:r>
          </a:p>
        </p:txBody>
      </p:sp>
      <p:sp>
        <p:nvSpPr>
          <p:cNvPr id="29" name="Стрелка вверх 28"/>
          <p:cNvSpPr/>
          <p:nvPr/>
        </p:nvSpPr>
        <p:spPr>
          <a:xfrm>
            <a:off x="4500562" y="5877272"/>
            <a:ext cx="143446" cy="33781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643438" y="5877272"/>
            <a:ext cx="144586" cy="33781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Текст 2"/>
          <p:cNvSpPr txBox="1">
            <a:spLocks/>
          </p:cNvSpPr>
          <p:nvPr/>
        </p:nvSpPr>
        <p:spPr>
          <a:xfrm>
            <a:off x="4714876" y="5857892"/>
            <a:ext cx="214313" cy="285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ru-RU" altLang="ru-RU" sz="1500" dirty="0">
                <a:solidFill>
                  <a:srgbClr val="002060"/>
                </a:solidFill>
                <a:cs typeface="Arial" panose="020B0604020202020204" pitchFamily="34" charset="0"/>
              </a:rPr>
              <a:t>3</a:t>
            </a:r>
            <a:endParaRPr lang="ru-RU" sz="15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3286116" y="3214686"/>
            <a:ext cx="2714644" cy="704856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Договор лизинга</a:t>
            </a:r>
          </a:p>
        </p:txBody>
      </p:sp>
      <p:sp>
        <p:nvSpPr>
          <p:cNvPr id="35" name="Стрелка вверх 34"/>
          <p:cNvSpPr/>
          <p:nvPr/>
        </p:nvSpPr>
        <p:spPr>
          <a:xfrm>
            <a:off x="4572000" y="3929066"/>
            <a:ext cx="142876" cy="785818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верх 36"/>
          <p:cNvSpPr/>
          <p:nvPr/>
        </p:nvSpPr>
        <p:spPr>
          <a:xfrm rot="13772526">
            <a:off x="5774570" y="2631022"/>
            <a:ext cx="142876" cy="785818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верх 37"/>
          <p:cNvSpPr/>
          <p:nvPr/>
        </p:nvSpPr>
        <p:spPr>
          <a:xfrm rot="7938539">
            <a:off x="3339017" y="2639019"/>
            <a:ext cx="142876" cy="785818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 rot="2287879">
            <a:off x="1503665" y="3675107"/>
            <a:ext cx="2425181" cy="45880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itchFamily="34" charset="0"/>
                <a:cs typeface="Arial" pitchFamily="34" charset="0"/>
              </a:rPr>
              <a:t>2. Заявление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3071802" y="1428736"/>
            <a:ext cx="3143272" cy="71438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Arial" pitchFamily="34" charset="0"/>
                <a:cs typeface="Arial" pitchFamily="34" charset="0"/>
              </a:rPr>
              <a:t>1. Выбрать поставщика и основные средства</a:t>
            </a:r>
          </a:p>
        </p:txBody>
      </p:sp>
      <p:sp>
        <p:nvSpPr>
          <p:cNvPr id="20" name="Овал 19"/>
          <p:cNvSpPr/>
          <p:nvPr/>
        </p:nvSpPr>
        <p:spPr>
          <a:xfrm>
            <a:off x="6215074" y="3643314"/>
            <a:ext cx="2714644" cy="704856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Договор поставки</a:t>
            </a:r>
          </a:p>
        </p:txBody>
      </p:sp>
      <p:sp>
        <p:nvSpPr>
          <p:cNvPr id="21" name="Стрелка вверх 20"/>
          <p:cNvSpPr/>
          <p:nvPr/>
        </p:nvSpPr>
        <p:spPr>
          <a:xfrm rot="1330134">
            <a:off x="6307854" y="4222562"/>
            <a:ext cx="142876" cy="519756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 rot="11937271">
            <a:off x="6710428" y="3226105"/>
            <a:ext cx="142876" cy="434701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4220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2924944"/>
            <a:ext cx="7858180" cy="936104"/>
          </a:xfrm>
        </p:spPr>
        <p:txBody>
          <a:bodyPr>
            <a:noAutofit/>
          </a:bodyPr>
          <a:lstStyle/>
          <a:p>
            <a:pPr indent="-720000" algn="just">
              <a:lnSpc>
                <a:spcPts val="2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 Фонда 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создание условий для обеспечения субъектов малого предпринимательства финансовыми средствами на реализацию их бизнес-проектов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95536" y="3789040"/>
            <a:ext cx="831083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Текст 2"/>
          <p:cNvSpPr txBox="1">
            <a:spLocks/>
          </p:cNvSpPr>
          <p:nvPr/>
        </p:nvSpPr>
        <p:spPr>
          <a:xfrm>
            <a:off x="-21045" y="712276"/>
            <a:ext cx="9144000" cy="6570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Фонд поддержки </a:t>
            </a: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инвестиционных инициатив</a:t>
            </a: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ru-RU" sz="3500" dirty="0">
              <a:solidFill>
                <a:srgbClr val="002060"/>
              </a:solidFill>
            </a:endParaRPr>
          </a:p>
        </p:txBody>
      </p:sp>
      <p:sp>
        <p:nvSpPr>
          <p:cNvPr id="11" name="Текст 2"/>
          <p:cNvSpPr txBox="1">
            <a:spLocks/>
          </p:cNvSpPr>
          <p:nvPr/>
        </p:nvSpPr>
        <p:spPr>
          <a:xfrm>
            <a:off x="2483768" y="4250180"/>
            <a:ext cx="1619672" cy="6480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000" b="1" u="sng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ИТОГО</a:t>
            </a:r>
            <a:endParaRPr lang="en-US" sz="3000" b="1" u="sng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3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3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2483768" y="5042268"/>
            <a:ext cx="1152128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– 2020 гг.</a:t>
            </a:r>
            <a:endParaRPr lang="ru-RU" alt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2200"/>
              </a:lnSpc>
            </a:pPr>
            <a:endParaRPr lang="ru-RU" alt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22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xmlns="" val="3823559149"/>
              </p:ext>
            </p:extLst>
          </p:nvPr>
        </p:nvGraphicFramePr>
        <p:xfrm>
          <a:off x="3707904" y="4327579"/>
          <a:ext cx="2160240" cy="1573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Текст 2"/>
          <p:cNvSpPr txBox="1">
            <a:spLocks/>
          </p:cNvSpPr>
          <p:nvPr/>
        </p:nvSpPr>
        <p:spPr>
          <a:xfrm>
            <a:off x="2483768" y="5690340"/>
            <a:ext cx="3024336" cy="7647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         предоставленных займов – 37 243,50 тыс.руб.</a:t>
            </a:r>
            <a:endParaRPr lang="en-US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Текст 2"/>
          <p:cNvSpPr txBox="1">
            <a:spLocks/>
          </p:cNvSpPr>
          <p:nvPr/>
        </p:nvSpPr>
        <p:spPr>
          <a:xfrm>
            <a:off x="2987824" y="2274331"/>
            <a:ext cx="4782446" cy="4976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млн.руб.</a:t>
            </a:r>
          </a:p>
        </p:txBody>
      </p:sp>
      <p:sp>
        <p:nvSpPr>
          <p:cNvPr id="20" name="Текст 2"/>
          <p:cNvSpPr txBox="1">
            <a:spLocks/>
          </p:cNvSpPr>
          <p:nvPr/>
        </p:nvSpPr>
        <p:spPr>
          <a:xfrm>
            <a:off x="2845039" y="1671007"/>
            <a:ext cx="5256584" cy="9979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sz="2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средств Фонда поддержки инвестиционных инициатив</a:t>
            </a:r>
          </a:p>
        </p:txBody>
      </p:sp>
      <p:pic>
        <p:nvPicPr>
          <p:cNvPr id="21" name="Picture 2" descr="C:\Documents and Settings\Владелец\Рабочий стол\Рисунок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7639" y="1630545"/>
            <a:ext cx="1536008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Текст 2"/>
          <p:cNvSpPr txBox="1">
            <a:spLocks/>
          </p:cNvSpPr>
          <p:nvPr/>
        </p:nvSpPr>
        <p:spPr>
          <a:xfrm>
            <a:off x="5040562" y="4823518"/>
            <a:ext cx="1737906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79</a:t>
            </a:r>
          </a:p>
          <a:p>
            <a:pPr algn="ctr">
              <a:lnSpc>
                <a:spcPts val="1800"/>
              </a:lnSpc>
            </a:pP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СМСП</a:t>
            </a:r>
          </a:p>
        </p:txBody>
      </p:sp>
      <p:pic>
        <p:nvPicPr>
          <p:cNvPr id="23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91980" y="4125018"/>
            <a:ext cx="685800" cy="698500"/>
          </a:xfrm>
          <a:prstGeom prst="rect">
            <a:avLst/>
          </a:prstGeom>
          <a:noFill/>
        </p:spPr>
      </p:pic>
      <p:pic>
        <p:nvPicPr>
          <p:cNvPr id="24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967539"/>
            <a:ext cx="685800" cy="698500"/>
          </a:xfrm>
          <a:prstGeom prst="rect">
            <a:avLst/>
          </a:prstGeom>
          <a:noFill/>
        </p:spPr>
      </p:pic>
      <p:pic>
        <p:nvPicPr>
          <p:cNvPr id="25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2952" y="4111555"/>
            <a:ext cx="685800" cy="698500"/>
          </a:xfrm>
          <a:prstGeom prst="rect">
            <a:avLst/>
          </a:prstGeom>
          <a:noFill/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A27D7BBE-D32B-4B8D-83CC-BE78DAE7E670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233863" y="-79813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98519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539552" y="2564904"/>
            <a:ext cx="8424936" cy="39604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720000" algn="just"/>
            <a:endParaRPr lang="ru-RU" sz="1600" i="1" dirty="0"/>
          </a:p>
          <a:p>
            <a:pPr indent="-720000" algn="just"/>
            <a:endParaRPr lang="ru-RU" sz="1600" i="1" dirty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63325" y="2492896"/>
            <a:ext cx="8964488" cy="38164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Сумма займа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 100 000 до 500 000 рублей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Срок займа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 3 лет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Займ предоставляется на любые затраты СМП,    </a:t>
            </a:r>
          </a:p>
          <a:p>
            <a:pPr algn="l">
              <a:buClr>
                <a:schemeClr val="tx2">
                  <a:lumMod val="50000"/>
                </a:schemeClr>
              </a:buClr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направленные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развитие приоритетного вида </a:t>
            </a:r>
          </a:p>
          <a:p>
            <a:pPr algn="l">
              <a:buClr>
                <a:schemeClr val="tx2">
                  <a:lumMod val="50000"/>
                </a:schemeClr>
              </a:buClr>
            </a:pP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экономической деятельности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Обеспечение обязательно.</a:t>
            </a:r>
          </a:p>
          <a:p>
            <a:pPr algn="l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Плата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 предоставление займа составляет не более                 </a:t>
            </a:r>
          </a:p>
          <a:p>
            <a:pPr algn="l">
              <a:buClr>
                <a:schemeClr val="tx2">
                  <a:lumMod val="50000"/>
                </a:schemeClr>
              </a:buClr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2/3 ключевой ставки Банка России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(Сумма вознаграждения при займе на 500 тыс. рублей составит - 14 166,67 рублей)</a:t>
            </a:r>
          </a:p>
          <a:p>
            <a:pPr algn="l">
              <a:buClr>
                <a:schemeClr val="tx2">
                  <a:lumMod val="50000"/>
                </a:schemeClr>
              </a:buClr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2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-720000" algn="just"/>
            <a:endParaRPr lang="ru-RU" sz="2200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73569" y="980728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Фонд поддержки </a:t>
            </a: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инвестиционных инициатив</a:t>
            </a: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предоставления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sz="3500" dirty="0">
              <a:solidFill>
                <a:srgbClr val="00206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0FAFB8A-9ADC-4A5B-81B9-BB2D4882A2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33863" y="-79813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1583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539552" y="2564904"/>
            <a:ext cx="8424936" cy="39604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720000" algn="just"/>
            <a:endParaRPr lang="ru-RU" sz="1600" i="1" dirty="0"/>
          </a:p>
          <a:p>
            <a:pPr indent="-720000" algn="just"/>
            <a:endParaRPr lang="ru-RU" sz="1600" i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-16187" y="230581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pitchFamily="34" charset="0"/>
              </a:rPr>
              <a:t>Фонд поддержки инвестиционных инициатив</a:t>
            </a:r>
          </a:p>
          <a:p>
            <a:pPr algn="ctr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endParaRPr lang="ru-RU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Схема</a:t>
            </a:r>
            <a:endParaRPr lang="ru-RU" sz="2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2071678"/>
            <a:ext cx="2786082" cy="17145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ФПИИ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72198" y="5072074"/>
            <a:ext cx="2857520" cy="12858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Комиссия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2000240"/>
            <a:ext cx="2786082" cy="17145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Субъекты малого 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предпринимательства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(Заемщик) 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3428992" y="2143116"/>
            <a:ext cx="2643206" cy="42862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1. Заявление</a:t>
            </a:r>
          </a:p>
        </p:txBody>
      </p:sp>
      <p:sp>
        <p:nvSpPr>
          <p:cNvPr id="16" name="Стрелка вверх 15"/>
          <p:cNvSpPr/>
          <p:nvPr/>
        </p:nvSpPr>
        <p:spPr>
          <a:xfrm>
            <a:off x="7286644" y="3786190"/>
            <a:ext cx="142876" cy="1214446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500958" y="3786190"/>
            <a:ext cx="142876" cy="121444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Текст 2"/>
          <p:cNvSpPr>
            <a:spLocks noGrp="1"/>
          </p:cNvSpPr>
          <p:nvPr>
            <p:ph type="body" idx="1"/>
          </p:nvPr>
        </p:nvSpPr>
        <p:spPr>
          <a:xfrm>
            <a:off x="7643834" y="4214818"/>
            <a:ext cx="357190" cy="357190"/>
          </a:xfrm>
        </p:spPr>
        <p:txBody>
          <a:bodyPr>
            <a:noAutofit/>
          </a:bodyPr>
          <a:lstStyle/>
          <a:p>
            <a:pPr indent="-720000" algn="just">
              <a:lnSpc>
                <a:spcPts val="2000"/>
              </a:lnSpc>
            </a:pP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428992" y="2714620"/>
            <a:ext cx="2643206" cy="42862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2. Залог</a:t>
            </a:r>
          </a:p>
        </p:txBody>
      </p:sp>
      <p:sp>
        <p:nvSpPr>
          <p:cNvPr id="20" name="Стрелка влево 19"/>
          <p:cNvSpPr/>
          <p:nvPr/>
        </p:nvSpPr>
        <p:spPr>
          <a:xfrm>
            <a:off x="3428992" y="3214686"/>
            <a:ext cx="2571768" cy="428628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4.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Займ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583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Владелец\Рабочий стол\фон.png">
            <a:extLst>
              <a:ext uri="{FF2B5EF4-FFF2-40B4-BE49-F238E27FC236}">
                <a16:creationId xmlns:a16="http://schemas.microsoft.com/office/drawing/2014/main" xmlns="" id="{957E703D-7459-4917-B7C1-F512F0D4F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39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32CCC39-5D0D-4069-983A-70B135B9D23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80528" y="0"/>
            <a:ext cx="2206943" cy="1188823"/>
          </a:xfrm>
          <a:prstGeom prst="rect">
            <a:avLst/>
          </a:prstGeom>
        </p:spPr>
      </p:pic>
      <p:sp>
        <p:nvSpPr>
          <p:cNvPr id="6" name="Прямоугольник 4">
            <a:extLst>
              <a:ext uri="{FF2B5EF4-FFF2-40B4-BE49-F238E27FC236}">
                <a16:creationId xmlns:a16="http://schemas.microsoft.com/office/drawing/2014/main" xmlns="" id="{46D17D9D-484A-4950-B0EA-9DF0F2CA4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1" y="1745775"/>
            <a:ext cx="853529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4400" dirty="0">
                <a:solidFill>
                  <a:srgbClr val="002060"/>
                </a:solidFill>
                <a:latin typeface="Arial Black" pitchFamily="34" charset="0"/>
              </a:rPr>
              <a:t>КОНТАКТЫ</a:t>
            </a:r>
          </a:p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1600" b="1" dirty="0"/>
              <a:t>450015, г. Уфа, </a:t>
            </a:r>
          </a:p>
          <a:p>
            <a:pPr algn="ctr"/>
            <a:r>
              <a:rPr lang="ru-RU" sz="1600" b="1" dirty="0"/>
              <a:t>ул. Карла Маркса, 37, </a:t>
            </a:r>
          </a:p>
          <a:p>
            <a:pPr algn="ctr"/>
            <a:r>
              <a:rPr lang="ru-RU" sz="1600" b="1" dirty="0"/>
              <a:t>2 корпус,3 этаж</a:t>
            </a:r>
          </a:p>
          <a:p>
            <a:pPr algn="ctr"/>
            <a:r>
              <a:rPr lang="ru-RU" sz="1600" b="1" dirty="0"/>
              <a:t>Тел. (347) 224-99-99 </a:t>
            </a:r>
          </a:p>
          <a:p>
            <a:pPr algn="ctr"/>
            <a:r>
              <a:rPr lang="ru-RU" sz="1600" b="1" dirty="0" err="1"/>
              <a:t>вн</a:t>
            </a:r>
            <a:r>
              <a:rPr lang="ru-RU" sz="1600" b="1" dirty="0"/>
              <a:t>. 771,772,773,774</a:t>
            </a:r>
          </a:p>
          <a:p>
            <a:pPr algn="ctr"/>
            <a:r>
              <a:rPr lang="en-US" sz="1600" b="1" dirty="0"/>
              <a:t>email: info@gf-cmbrb.ru</a:t>
            </a:r>
          </a:p>
          <a:p>
            <a:pPr algn="ctr"/>
            <a:r>
              <a:rPr lang="ru-RU" sz="1600" b="1" dirty="0"/>
              <a:t>сайт: </a:t>
            </a:r>
            <a:r>
              <a:rPr lang="en-US" sz="1600" b="1" dirty="0"/>
              <a:t>https://gf-cmbrb.ru/</a:t>
            </a:r>
            <a:endParaRPr lang="ru-RU" sz="1600" b="1" dirty="0"/>
          </a:p>
          <a:p>
            <a:pPr algn="ctr"/>
            <a:r>
              <a:rPr lang="ru-RU" sz="1600" b="1" dirty="0"/>
              <a:t>Зав. Сектором - </a:t>
            </a:r>
            <a:r>
              <a:rPr lang="ru-RU" sz="1600" b="1" dirty="0" err="1"/>
              <a:t>Сингизов</a:t>
            </a:r>
            <a:r>
              <a:rPr lang="ru-RU" sz="1600" b="1" dirty="0"/>
              <a:t> Тимур </a:t>
            </a:r>
            <a:r>
              <a:rPr lang="ru-RU" sz="1600" b="1" dirty="0" err="1"/>
              <a:t>Радикович</a:t>
            </a:r>
            <a:r>
              <a:rPr lang="ru-RU" sz="1600" b="1" dirty="0"/>
              <a:t> 89279402792</a:t>
            </a:r>
          </a:p>
          <a:p>
            <a:pPr algn="ctr"/>
            <a:r>
              <a:rPr lang="ru-RU" sz="1600" b="1" dirty="0"/>
              <a:t>Руководитель Департамента - Хайруллин Азат </a:t>
            </a:r>
            <a:r>
              <a:rPr lang="ru-RU" sz="1600" b="1" dirty="0" err="1"/>
              <a:t>Вельмирович</a:t>
            </a:r>
            <a:r>
              <a:rPr lang="ru-RU" sz="1600" b="1" dirty="0"/>
              <a:t> 89173772638</a:t>
            </a:r>
            <a:endParaRPr lang="en-US" sz="1600" b="1" dirty="0"/>
          </a:p>
          <a:p>
            <a:pPr algn="ctr"/>
            <a:endParaRPr lang="ru-RU" sz="4400" dirty="0"/>
          </a:p>
          <a:p>
            <a:pPr algn="ctr" eaLnBrk="1" hangingPunct="1"/>
            <a:endParaRPr lang="ru-RU" altLang="ru-RU" sz="44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 eaLnBrk="1" hangingPunct="1"/>
            <a:endParaRPr lang="ru-RU" altLang="ru-RU" sz="44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21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43684" y="1117664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2376A9"/>
                </a:solidFill>
                <a:latin typeface="Arial Black" pitchFamily="34" charset="0"/>
                <a:cs typeface="Arial" charset="0"/>
              </a:rPr>
              <a:t>Виды поддержки</a:t>
            </a:r>
            <a:endParaRPr lang="ru-RU" sz="35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9896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Шестиугольник 20"/>
          <p:cNvSpPr/>
          <p:nvPr/>
        </p:nvSpPr>
        <p:spPr>
          <a:xfrm>
            <a:off x="881913" y="2301566"/>
            <a:ext cx="2822586" cy="2263876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ru-RU" dirty="0"/>
          </a:p>
        </p:txBody>
      </p:sp>
      <p:sp>
        <p:nvSpPr>
          <p:cNvPr id="24" name="Текст 2"/>
          <p:cNvSpPr txBox="1">
            <a:spLocks/>
          </p:cNvSpPr>
          <p:nvPr/>
        </p:nvSpPr>
        <p:spPr>
          <a:xfrm>
            <a:off x="738229" y="2943506"/>
            <a:ext cx="3109954" cy="3500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ГАРАНТИЙНЫЙ ФОНД</a:t>
            </a:r>
          </a:p>
          <a:p>
            <a:pPr algn="l">
              <a:lnSpc>
                <a:spcPts val="9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Текст 2"/>
          <p:cNvSpPr txBox="1">
            <a:spLocks/>
          </p:cNvSpPr>
          <p:nvPr/>
        </p:nvSpPr>
        <p:spPr>
          <a:xfrm>
            <a:off x="978774" y="3329531"/>
            <a:ext cx="3462162" cy="9879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Предоставление поручительств </a:t>
            </a:r>
          </a:p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за счет средств ГФ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E:\Галиаскарова Рамиля\Мусин\Презентация\ГФ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18744" y="2410014"/>
            <a:ext cx="448883" cy="4370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Шестиугольник 44"/>
          <p:cNvSpPr/>
          <p:nvPr/>
        </p:nvSpPr>
        <p:spPr>
          <a:xfrm>
            <a:off x="5413244" y="2281496"/>
            <a:ext cx="2822586" cy="2263876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ru-RU" dirty="0"/>
          </a:p>
        </p:txBody>
      </p:sp>
      <p:sp>
        <p:nvSpPr>
          <p:cNvPr id="49" name="Шестиугольник 48"/>
          <p:cNvSpPr/>
          <p:nvPr/>
        </p:nvSpPr>
        <p:spPr>
          <a:xfrm>
            <a:off x="3159899" y="3419074"/>
            <a:ext cx="2822586" cy="2263876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ru-RU" dirty="0"/>
          </a:p>
        </p:txBody>
      </p:sp>
      <p:sp>
        <p:nvSpPr>
          <p:cNvPr id="26" name="Текст 2"/>
          <p:cNvSpPr txBox="1">
            <a:spLocks/>
          </p:cNvSpPr>
          <p:nvPr/>
        </p:nvSpPr>
        <p:spPr>
          <a:xfrm>
            <a:off x="5329642" y="2857806"/>
            <a:ext cx="3030420" cy="350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ЛИЗИНГОВЫЙ ФОНД</a:t>
            </a:r>
          </a:p>
          <a:p>
            <a:pPr algn="just">
              <a:lnSpc>
                <a:spcPts val="2200"/>
              </a:lnSpc>
            </a:pPr>
            <a:endParaRPr lang="ru-RU" alt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Текст 2"/>
          <p:cNvSpPr txBox="1">
            <a:spLocks/>
          </p:cNvSpPr>
          <p:nvPr/>
        </p:nvSpPr>
        <p:spPr>
          <a:xfrm>
            <a:off x="5701380" y="3361640"/>
            <a:ext cx="3486304" cy="9879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Предоставление основных</a:t>
            </a:r>
          </a:p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 на условиях лизинга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 descr="E:\Галиаскарова Рамиля\Мусин\Презентация\Лизинговый фонд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2665" y="2359480"/>
            <a:ext cx="464375" cy="45215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Текст 2"/>
          <p:cNvSpPr txBox="1">
            <a:spLocks/>
          </p:cNvSpPr>
          <p:nvPr/>
        </p:nvSpPr>
        <p:spPr>
          <a:xfrm>
            <a:off x="5929322" y="4692768"/>
            <a:ext cx="3030420" cy="350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200"/>
              </a:lnSpc>
            </a:pPr>
            <a:endParaRPr lang="ru-RU" altLang="ru-RU" sz="1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1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Текст 2"/>
          <p:cNvSpPr txBox="1">
            <a:spLocks/>
          </p:cNvSpPr>
          <p:nvPr/>
        </p:nvSpPr>
        <p:spPr>
          <a:xfrm>
            <a:off x="214282" y="4929198"/>
            <a:ext cx="3030420" cy="350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200"/>
              </a:lnSpc>
            </a:pPr>
            <a:endParaRPr lang="ru-RU" alt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Галиаскарова Рамиля\Мусин\Презентация\Кредитные средства 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33430" y="3587242"/>
            <a:ext cx="475524" cy="433389"/>
          </a:xfrm>
          <a:prstGeom prst="rect">
            <a:avLst/>
          </a:prstGeom>
          <a:noFill/>
        </p:spPr>
      </p:pic>
      <p:sp>
        <p:nvSpPr>
          <p:cNvPr id="54" name="Текст 2"/>
          <p:cNvSpPr txBox="1">
            <a:spLocks/>
          </p:cNvSpPr>
          <p:nvPr/>
        </p:nvSpPr>
        <p:spPr>
          <a:xfrm>
            <a:off x="3055982" y="3998980"/>
            <a:ext cx="3030420" cy="350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 ПОДДЕРЖКИ ИНВЕСТИЦИОННЫХ ИНИЦИАТИВ</a:t>
            </a:r>
          </a:p>
          <a:p>
            <a:pPr algn="just">
              <a:lnSpc>
                <a:spcPts val="2200"/>
              </a:lnSpc>
            </a:pPr>
            <a:endParaRPr lang="ru-RU" alt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Текст 2"/>
          <p:cNvSpPr txBox="1">
            <a:spLocks/>
          </p:cNvSpPr>
          <p:nvPr/>
        </p:nvSpPr>
        <p:spPr>
          <a:xfrm>
            <a:off x="3358549" y="4741761"/>
            <a:ext cx="3486304" cy="9879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700"/>
              </a:lnSpc>
              <a:buFontTx/>
              <a:buChar char="-"/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Предоставление займов за </a:t>
            </a:r>
          </a:p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счет средств Фонда </a:t>
            </a:r>
            <a:r>
              <a:rPr lang="ru-RU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ционных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инициатив</a:t>
            </a:r>
          </a:p>
          <a:p>
            <a:pPr algn="l">
              <a:lnSpc>
                <a:spcPts val="700"/>
              </a:lnSpc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alt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085F897-FD70-4E2D-8BAF-0D2A118DB173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92012" y="-76950"/>
            <a:ext cx="2210756" cy="118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790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3"/>
          <p:cNvSpPr>
            <a:spLocks noGrp="1"/>
          </p:cNvSpPr>
          <p:nvPr>
            <p:ph type="title"/>
          </p:nvPr>
        </p:nvSpPr>
        <p:spPr>
          <a:xfrm>
            <a:off x="72008" y="292586"/>
            <a:ext cx="9144000" cy="400110"/>
          </a:xfrm>
        </p:spPr>
        <p:txBody>
          <a:bodyPr>
            <a:spAutoFit/>
          </a:bodyPr>
          <a:lstStyle/>
          <a:p>
            <a:pPr marL="216000" indent="-342900" algn="ctr">
              <a:spcBef>
                <a:spcPts val="0"/>
              </a:spcBef>
              <a:buNone/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</a:rPr>
              <a:t>ГАРАНТИЙНЫЙ ФОНД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3059832" y="1052736"/>
            <a:ext cx="5664934" cy="7858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доступ к финансовым ресурсам</a:t>
            </a:r>
          </a:p>
          <a:p>
            <a:pPr algn="l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инфраструктуры финансирования</a:t>
            </a:r>
            <a:endParaRPr lang="ru-RU" sz="2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2435602" y="3101728"/>
            <a:ext cx="3384376" cy="4976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589,64 млн.руб.</a:t>
            </a: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2799582" y="2848133"/>
            <a:ext cx="3384376" cy="3185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00"/>
              </a:lnSpc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01.12. 2020 г.</a:t>
            </a:r>
          </a:p>
          <a:p>
            <a:pPr algn="just">
              <a:lnSpc>
                <a:spcPts val="1600"/>
              </a:lnSpc>
            </a:pPr>
            <a:endParaRPr lang="ru-RU" alt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600"/>
              </a:lnSpc>
            </a:pP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Текст 2"/>
          <p:cNvSpPr txBox="1">
            <a:spLocks/>
          </p:cNvSpPr>
          <p:nvPr/>
        </p:nvSpPr>
        <p:spPr>
          <a:xfrm>
            <a:off x="2483768" y="2359057"/>
            <a:ext cx="6086400" cy="9979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sz="22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средств Гарантийного капитала</a:t>
            </a:r>
          </a:p>
        </p:txBody>
      </p:sp>
      <p:pic>
        <p:nvPicPr>
          <p:cNvPr id="20" name="Picture 2" descr="C:\Documents and Settings\Владелец\Рабочий стол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98973"/>
            <a:ext cx="2332038" cy="1639888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95536" y="4293096"/>
            <a:ext cx="831083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/>
        </p:nvGraphicFramePr>
        <p:xfrm>
          <a:off x="2195736" y="4365104"/>
          <a:ext cx="3555249" cy="236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Текст 2"/>
          <p:cNvSpPr txBox="1">
            <a:spLocks/>
          </p:cNvSpPr>
          <p:nvPr/>
        </p:nvSpPr>
        <p:spPr>
          <a:xfrm>
            <a:off x="755576" y="4437112"/>
            <a:ext cx="2736304" cy="1085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Поручительства – 4 206,7 млн.руб.</a:t>
            </a:r>
            <a:endParaRPr lang="en-US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Текст 2"/>
          <p:cNvSpPr txBox="1">
            <a:spLocks/>
          </p:cNvSpPr>
          <p:nvPr/>
        </p:nvSpPr>
        <p:spPr>
          <a:xfrm>
            <a:off x="4644008" y="5949280"/>
            <a:ext cx="3251462" cy="1085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Кредитные средства – 8 305,7 млн.руб.</a:t>
            </a:r>
            <a:endParaRPr lang="en-US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Текст 2"/>
          <p:cNvSpPr txBox="1">
            <a:spLocks/>
          </p:cNvSpPr>
          <p:nvPr/>
        </p:nvSpPr>
        <p:spPr>
          <a:xfrm>
            <a:off x="7236296" y="5301208"/>
            <a:ext cx="1737906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sz="3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692</a:t>
            </a:r>
          </a:p>
          <a:p>
            <a:pPr algn="ctr">
              <a:lnSpc>
                <a:spcPts val="2200"/>
              </a:lnSpc>
            </a:pPr>
            <a:r>
              <a:rPr lang="ru-RU" sz="3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СМСП</a:t>
            </a:r>
            <a:endParaRPr lang="ru-RU" sz="3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Текст 2"/>
          <p:cNvSpPr txBox="1">
            <a:spLocks/>
          </p:cNvSpPr>
          <p:nvPr/>
        </p:nvSpPr>
        <p:spPr>
          <a:xfrm>
            <a:off x="142844" y="5786454"/>
            <a:ext cx="2179250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alt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2007 –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alt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гг.</a:t>
            </a:r>
            <a:endParaRPr lang="ru-RU" alt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4509120"/>
            <a:ext cx="685800" cy="698500"/>
          </a:xfrm>
          <a:prstGeom prst="rect">
            <a:avLst/>
          </a:prstGeom>
          <a:noFill/>
        </p:spPr>
      </p:pic>
      <p:pic>
        <p:nvPicPr>
          <p:cNvPr id="23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4365104"/>
            <a:ext cx="685800" cy="698500"/>
          </a:xfrm>
          <a:prstGeom prst="rect">
            <a:avLst/>
          </a:prstGeom>
          <a:noFill/>
        </p:spPr>
      </p:pic>
      <p:pic>
        <p:nvPicPr>
          <p:cNvPr id="24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4509120"/>
            <a:ext cx="685800" cy="698500"/>
          </a:xfrm>
          <a:prstGeom prst="rect">
            <a:avLst/>
          </a:prstGeom>
          <a:noFill/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66C1C8A5-B22E-48A2-A5B0-6BE361DD2B3D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249215" y="-99392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586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0" y="1268760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Гарантийный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alt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предоставления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854257" y="2276872"/>
            <a:ext cx="7897182" cy="7858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Размер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поручительства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 может превышать 70% от суммы обязательств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заемщика в части возврата основного долга по договору финансирования</a:t>
            </a: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Максимальный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размер –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25 млн. рублей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Размер вознаграждения – 0,75-1,5% годовых от суммы поручительства.</a:t>
            </a: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Гарантийный лимит – 75 млн. рублей.</a:t>
            </a:r>
          </a:p>
          <a:p>
            <a:pPr lvl="0" algn="just" defTabSz="1279525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91011E1-467B-4C3E-A38A-47C0C49F30A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46248" y="-99392"/>
            <a:ext cx="2206943" cy="118882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3CE33DC-B74C-4DBF-82DA-6A379953B99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49215" y="-99392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422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0" y="404664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Гарантийный фонд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908720"/>
          <a:ext cx="835292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вал 5"/>
          <p:cNvSpPr/>
          <p:nvPr/>
        </p:nvSpPr>
        <p:spPr>
          <a:xfrm>
            <a:off x="3203848" y="2492896"/>
            <a:ext cx="2664296" cy="266429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Поручительства предоставляются субъектам МСП 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организациям инфраструктуры поддержки:</a:t>
            </a:r>
            <a:endParaRPr lang="ru-RU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3" name="Picture 1" descr="C:\Users\Рамиля\Desktop\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6136" y="2351089"/>
            <a:ext cx="720080" cy="1669751"/>
          </a:xfrm>
          <a:prstGeom prst="rect">
            <a:avLst/>
          </a:prstGeom>
          <a:noFill/>
        </p:spPr>
      </p:pic>
      <p:pic>
        <p:nvPicPr>
          <p:cNvPr id="3075" name="Picture 3" descr="C:\Users\Рамиля\Desktop\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87824" y="836712"/>
            <a:ext cx="648072" cy="1479925"/>
          </a:xfrm>
          <a:prstGeom prst="rect">
            <a:avLst/>
          </a:prstGeom>
          <a:noFill/>
        </p:spPr>
      </p:pic>
      <p:pic>
        <p:nvPicPr>
          <p:cNvPr id="3076" name="Picture 4" descr="C:\Users\Рамиля\Desktop\4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03648" y="5229200"/>
            <a:ext cx="683045" cy="1628800"/>
          </a:xfrm>
          <a:prstGeom prst="rect">
            <a:avLst/>
          </a:prstGeom>
          <a:noFill/>
        </p:spPr>
      </p:pic>
      <p:pic>
        <p:nvPicPr>
          <p:cNvPr id="3077" name="Picture 5" descr="C:\Users\Рамиля\Desktop\5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7504" y="2492896"/>
            <a:ext cx="709753" cy="1591568"/>
          </a:xfrm>
          <a:prstGeom prst="rect">
            <a:avLst/>
          </a:prstGeom>
          <a:noFill/>
        </p:spPr>
      </p:pic>
      <p:pic>
        <p:nvPicPr>
          <p:cNvPr id="3078" name="Picture 6" descr="C:\Users\Рамиля\Desktop\6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27984" y="5229200"/>
            <a:ext cx="717958" cy="1628800"/>
          </a:xfrm>
          <a:prstGeom prst="rect">
            <a:avLst/>
          </a:prstGeom>
          <a:noFill/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900A3A8-CEF6-48F0-A9CC-DE92E5565D01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-249215" y="-99392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4220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0" y="404664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Гарантийный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alt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28736"/>
            <a:ext cx="2820282" cy="17859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Субъекты малого 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или среднего предпринимательства, или организация инфраструктуры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(Заемщик)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1428736"/>
            <a:ext cx="2643206" cy="17859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Банк-партнер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(финансовая/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микрофинансовая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организация)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00364" y="4714884"/>
            <a:ext cx="3357586" cy="116238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Гарантийный фонд Республики Башкортостан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6215082"/>
            <a:ext cx="4143404" cy="50006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Комиссия</a:t>
            </a:r>
          </a:p>
        </p:txBody>
      </p:sp>
      <p:sp>
        <p:nvSpPr>
          <p:cNvPr id="26" name="Стрелка вправо 25"/>
          <p:cNvSpPr/>
          <p:nvPr/>
        </p:nvSpPr>
        <p:spPr>
          <a:xfrm>
            <a:off x="3071802" y="1643050"/>
            <a:ext cx="3071834" cy="35719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itchFamily="34" charset="0"/>
                <a:cs typeface="Arial" pitchFamily="34" charset="0"/>
              </a:rPr>
              <a:t>1. Заявление</a:t>
            </a:r>
          </a:p>
        </p:txBody>
      </p:sp>
      <p:sp>
        <p:nvSpPr>
          <p:cNvPr id="27" name="Стрелка влево 26"/>
          <p:cNvSpPr/>
          <p:nvPr/>
        </p:nvSpPr>
        <p:spPr>
          <a:xfrm rot="19469867">
            <a:off x="5415688" y="3660461"/>
            <a:ext cx="2428440" cy="484653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itchFamily="34" charset="0"/>
                <a:cs typeface="Arial" pitchFamily="34" charset="0"/>
              </a:rPr>
              <a:t>2. Заявление</a:t>
            </a:r>
          </a:p>
        </p:txBody>
      </p:sp>
      <p:sp>
        <p:nvSpPr>
          <p:cNvPr id="29" name="Стрелка вверх 28"/>
          <p:cNvSpPr/>
          <p:nvPr/>
        </p:nvSpPr>
        <p:spPr>
          <a:xfrm>
            <a:off x="4500562" y="5877272"/>
            <a:ext cx="143446" cy="337810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643438" y="5877272"/>
            <a:ext cx="144586" cy="337810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Текст 2"/>
          <p:cNvSpPr txBox="1">
            <a:spLocks/>
          </p:cNvSpPr>
          <p:nvPr/>
        </p:nvSpPr>
        <p:spPr>
          <a:xfrm>
            <a:off x="4714876" y="5857892"/>
            <a:ext cx="214313" cy="285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ru-RU" altLang="ru-RU" sz="1500" dirty="0">
                <a:solidFill>
                  <a:srgbClr val="002060"/>
                </a:solidFill>
                <a:cs typeface="Arial" panose="020B0604020202020204" pitchFamily="34" charset="0"/>
              </a:rPr>
              <a:t>3</a:t>
            </a:r>
            <a:endParaRPr lang="ru-RU" sz="15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3286116" y="3214686"/>
            <a:ext cx="2714644" cy="704856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Договор поручительства</a:t>
            </a:r>
          </a:p>
        </p:txBody>
      </p:sp>
      <p:sp>
        <p:nvSpPr>
          <p:cNvPr id="35" name="Стрелка вверх 34"/>
          <p:cNvSpPr/>
          <p:nvPr/>
        </p:nvSpPr>
        <p:spPr>
          <a:xfrm>
            <a:off x="4572000" y="3929066"/>
            <a:ext cx="142876" cy="785818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верх 36"/>
          <p:cNvSpPr/>
          <p:nvPr/>
        </p:nvSpPr>
        <p:spPr>
          <a:xfrm rot="13772526">
            <a:off x="5774570" y="2631022"/>
            <a:ext cx="142876" cy="785818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верх 37"/>
          <p:cNvSpPr/>
          <p:nvPr/>
        </p:nvSpPr>
        <p:spPr>
          <a:xfrm rot="7938539">
            <a:off x="3339017" y="2639019"/>
            <a:ext cx="142876" cy="785818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 rot="2287879">
            <a:off x="1503665" y="3675107"/>
            <a:ext cx="2425181" cy="45880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itchFamily="34" charset="0"/>
                <a:cs typeface="Arial" pitchFamily="34" charset="0"/>
              </a:rPr>
              <a:t>5. Вознаграждение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59FDCC34-3C07-4B38-B9A0-1715F80DBCF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49215" y="-99392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4220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Текст 2"/>
          <p:cNvSpPr txBox="1">
            <a:spLocks/>
          </p:cNvSpPr>
          <p:nvPr/>
        </p:nvSpPr>
        <p:spPr>
          <a:xfrm>
            <a:off x="130916" y="559998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Гарантийный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Партнеры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65" name="Picture 17" descr="C:\Users\Рамиля\Desktop\sberban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2479" y="2639420"/>
            <a:ext cx="2449504" cy="747306"/>
          </a:xfrm>
          <a:prstGeom prst="rect">
            <a:avLst/>
          </a:prstGeom>
          <a:noFill/>
        </p:spPr>
      </p:pic>
      <p:pic>
        <p:nvPicPr>
          <p:cNvPr id="2067" name="Picture 19" descr="C:\Users\Рамиля\Desktop\2bc809299e6b6e2b93979cf621cdcc0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596" y="2639420"/>
            <a:ext cx="2562204" cy="685735"/>
          </a:xfrm>
          <a:prstGeom prst="rect">
            <a:avLst/>
          </a:prstGeom>
          <a:noFill/>
        </p:spPr>
      </p:pic>
      <p:pic>
        <p:nvPicPr>
          <p:cNvPr id="2068" name="Picture 20" descr="C:\Users\Рамиля\Desktop\219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9621" y="5569549"/>
            <a:ext cx="2096420" cy="728453"/>
          </a:xfrm>
          <a:prstGeom prst="rect">
            <a:avLst/>
          </a:prstGeom>
          <a:noFill/>
        </p:spPr>
      </p:pic>
      <p:pic>
        <p:nvPicPr>
          <p:cNvPr id="2070" name="Picture 22" descr="C:\Users\Рамиля\Desktop\bank_logo_4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219" y="3951612"/>
            <a:ext cx="1818202" cy="1033944"/>
          </a:xfrm>
          <a:prstGeom prst="rect">
            <a:avLst/>
          </a:prstGeom>
          <a:noFill/>
        </p:spPr>
      </p:pic>
      <p:pic>
        <p:nvPicPr>
          <p:cNvPr id="2076" name="Picture 28" descr="C:\Users\Рамиля\Desktop\d9a886da436d80e751415fb24de8bcdb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24926" y="3171287"/>
            <a:ext cx="1462848" cy="687192"/>
          </a:xfrm>
          <a:prstGeom prst="rect">
            <a:avLst/>
          </a:prstGeom>
          <a:noFill/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5F7563DC-935E-4223-91C1-B4ACDD4D1FF7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249215" y="-99392"/>
            <a:ext cx="2206943" cy="1188823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CCE1124-59C1-4252-97B8-986F596C12A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18680" y="4323301"/>
            <a:ext cx="2160240" cy="8990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1B0340B-65D1-4B14-A0CA-4222B3C56E5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6274" y="1912371"/>
            <a:ext cx="3246977" cy="6223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2596A10-CD9C-4A11-8B01-5CC232BB09D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459" y="4357289"/>
            <a:ext cx="2096419" cy="65031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D07E1E79-FE3F-4580-8615-7253AC2F40F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03136" y="5385879"/>
            <a:ext cx="2121244" cy="62232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64F10B2-DF8C-473C-8EAB-A660B19F117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19994" y="5852505"/>
            <a:ext cx="1872712" cy="52943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74CB556-BBB1-4FD3-9FBB-E11CF787503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83251" y="1369509"/>
            <a:ext cx="2638071" cy="119912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36CE04B-D56F-4F8B-BA70-F810F928CF2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4112" y="1738171"/>
            <a:ext cx="2309845" cy="685735"/>
          </a:xfrm>
          <a:prstGeom prst="rect">
            <a:avLst/>
          </a:prstGeom>
        </p:spPr>
      </p:pic>
      <p:pic>
        <p:nvPicPr>
          <p:cNvPr id="1026" name="Picture 2" descr="РОСЭКСИМБАНК — Государственный специализированный Российский  экспортно-импортный банк">
            <a:extLst>
              <a:ext uri="{FF2B5EF4-FFF2-40B4-BE49-F238E27FC236}">
                <a16:creationId xmlns:a16="http://schemas.microsoft.com/office/drawing/2014/main" xmlns="" id="{4BF16B37-F2E2-4DE3-95F2-D069400B9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2706" y="2048733"/>
            <a:ext cx="3906878" cy="355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Открыть расчетный счет в Банке Уралсиб – Тарифы и условия РКО">
            <a:extLst>
              <a:ext uri="{FF2B5EF4-FFF2-40B4-BE49-F238E27FC236}">
                <a16:creationId xmlns:a16="http://schemas.microsoft.com/office/drawing/2014/main" xmlns="" id="{488E849E-6DAB-4151-BFE2-2D0855EB41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4827" y="3200585"/>
            <a:ext cx="2857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85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54868" y="596452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Лизинговый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(постановление Правительства РБ от 02.06.2009 г. №197)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sz="3500" dirty="0">
              <a:solidFill>
                <a:srgbClr val="002060"/>
              </a:solidFill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87524" y="2645142"/>
            <a:ext cx="8568952" cy="7048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ru-RU" altLang="ru-RU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Предоставление СМСП основных средств на условиях лизинга: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1575" y="2890545"/>
            <a:ext cx="8712968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Промышленное и технологическое оборудование, </a:t>
            </a:r>
          </a:p>
          <a:p>
            <a:pPr>
              <a:lnSpc>
                <a:spcPts val="2200"/>
              </a:lnSpc>
            </a:pP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Сельскохозяйственная техника и оборудование, </a:t>
            </a:r>
          </a:p>
          <a:p>
            <a:pPr>
              <a:lnSpc>
                <a:spcPts val="2200"/>
              </a:lnSpc>
            </a:pP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Спецтехника и транспортные средства для производственной, перерабатывающей, сельскохозяйственной, гостиничной деятельности, строительства, грузоперевозок, общественного питания, транспорта и связи. </a:t>
            </a:r>
          </a:p>
          <a:p>
            <a:pPr>
              <a:lnSpc>
                <a:spcPts val="2200"/>
              </a:lnSpc>
            </a:pPr>
            <a:r>
              <a:rPr lang="ru-RU" sz="700" b="0" i="0" dirty="0">
                <a:solidFill>
                  <a:srgbClr val="2D2D2D"/>
                </a:solidFill>
                <a:effectLst/>
                <a:latin typeface="Arial" panose="020B0604020202020204" pitchFamily="34" charset="0"/>
              </a:rPr>
              <a:t>При этом поставщик должен быть зарегистрирован и осуществлять свою деятельность на территории Республики Башкортостан, а основное средство должно быть произведено на территории Республики Башкортостан, за исключением сельскохозяйственной техники и оборудования, спецтехники, автотранспортных средств (кроме легковых автотранспортных средств и мотоциклов), медицинского оборудования.</a:t>
            </a:r>
            <a:endParaRPr lang="ru-RU" sz="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1222"/>
          <p:cNvSpPr>
            <a:spLocks noEditPoints="1"/>
          </p:cNvSpPr>
          <p:nvPr/>
        </p:nvSpPr>
        <p:spPr bwMode="auto">
          <a:xfrm>
            <a:off x="6012160" y="5949280"/>
            <a:ext cx="714380" cy="714380"/>
          </a:xfrm>
          <a:custGeom>
            <a:avLst/>
            <a:gdLst/>
            <a:ahLst/>
            <a:cxnLst>
              <a:cxn ang="0">
                <a:pos x="2216" y="1747"/>
              </a:cxn>
              <a:cxn ang="0">
                <a:pos x="1558" y="3059"/>
              </a:cxn>
              <a:cxn ang="0">
                <a:pos x="1178" y="2593"/>
              </a:cxn>
              <a:cxn ang="0">
                <a:pos x="0" y="3059"/>
              </a:cxn>
              <a:cxn ang="0">
                <a:pos x="984" y="42"/>
              </a:cxn>
              <a:cxn ang="0">
                <a:pos x="1146" y="66"/>
              </a:cxn>
              <a:cxn ang="0">
                <a:pos x="1397" y="49"/>
              </a:cxn>
              <a:cxn ang="0">
                <a:pos x="1397" y="347"/>
              </a:cxn>
              <a:cxn ang="0">
                <a:pos x="1146" y="420"/>
              </a:cxn>
              <a:cxn ang="0">
                <a:pos x="851" y="515"/>
              </a:cxn>
              <a:cxn ang="0">
                <a:pos x="517" y="441"/>
              </a:cxn>
              <a:cxn ang="0">
                <a:pos x="301" y="542"/>
              </a:cxn>
              <a:cxn ang="0">
                <a:pos x="301" y="244"/>
              </a:cxn>
              <a:cxn ang="0">
                <a:pos x="517" y="56"/>
              </a:cxn>
              <a:cxn ang="0">
                <a:pos x="813" y="0"/>
              </a:cxn>
              <a:cxn ang="0">
                <a:pos x="984" y="42"/>
              </a:cxn>
              <a:cxn ang="0">
                <a:pos x="2023" y="1535"/>
              </a:cxn>
              <a:cxn ang="0">
                <a:pos x="1783" y="1445"/>
              </a:cxn>
              <a:cxn ang="0">
                <a:pos x="1694" y="1683"/>
              </a:cxn>
              <a:cxn ang="0">
                <a:pos x="1605" y="1683"/>
              </a:cxn>
              <a:cxn ang="0">
                <a:pos x="1515" y="1445"/>
              </a:cxn>
              <a:cxn ang="0">
                <a:pos x="1275" y="1535"/>
              </a:cxn>
              <a:cxn ang="0">
                <a:pos x="1605" y="1683"/>
              </a:cxn>
              <a:cxn ang="0">
                <a:pos x="981" y="1683"/>
              </a:cxn>
              <a:cxn ang="0">
                <a:pos x="609" y="672"/>
              </a:cxn>
              <a:cxn ang="0">
                <a:pos x="68" y="1683"/>
              </a:cxn>
              <a:cxn ang="0">
                <a:pos x="431" y="672"/>
              </a:cxn>
              <a:cxn ang="0">
                <a:pos x="68" y="1683"/>
              </a:cxn>
              <a:cxn ang="0">
                <a:pos x="2047" y="1985"/>
              </a:cxn>
              <a:cxn ang="0">
                <a:pos x="1686" y="2210"/>
              </a:cxn>
              <a:cxn ang="0">
                <a:pos x="1194" y="1985"/>
              </a:cxn>
              <a:cxn ang="0">
                <a:pos x="1555" y="2210"/>
              </a:cxn>
              <a:cxn ang="0">
                <a:pos x="1194" y="1985"/>
              </a:cxn>
              <a:cxn ang="0">
                <a:pos x="1075" y="1985"/>
              </a:cxn>
              <a:cxn ang="0">
                <a:pos x="713" y="2210"/>
              </a:cxn>
            </a:cxnLst>
            <a:rect l="0" t="0" r="r" b="b"/>
            <a:pathLst>
              <a:path w="2216" h="3059">
                <a:moveTo>
                  <a:pt x="0" y="1747"/>
                </a:moveTo>
                <a:lnTo>
                  <a:pt x="2216" y="1747"/>
                </a:lnTo>
                <a:lnTo>
                  <a:pt x="2216" y="3059"/>
                </a:lnTo>
                <a:lnTo>
                  <a:pt x="1558" y="3059"/>
                </a:lnTo>
                <a:lnTo>
                  <a:pt x="1558" y="2593"/>
                </a:lnTo>
                <a:lnTo>
                  <a:pt x="1178" y="2593"/>
                </a:lnTo>
                <a:lnTo>
                  <a:pt x="1178" y="3059"/>
                </a:lnTo>
                <a:lnTo>
                  <a:pt x="0" y="3059"/>
                </a:lnTo>
                <a:lnTo>
                  <a:pt x="0" y="1747"/>
                </a:lnTo>
                <a:close/>
                <a:moveTo>
                  <a:pt x="984" y="42"/>
                </a:moveTo>
                <a:cubicBezTo>
                  <a:pt x="1022" y="42"/>
                  <a:pt x="1057" y="55"/>
                  <a:pt x="1083" y="76"/>
                </a:cubicBezTo>
                <a:cubicBezTo>
                  <a:pt x="1103" y="70"/>
                  <a:pt x="1124" y="66"/>
                  <a:pt x="1146" y="66"/>
                </a:cubicBezTo>
                <a:cubicBezTo>
                  <a:pt x="1193" y="66"/>
                  <a:pt x="1235" y="82"/>
                  <a:pt x="1269" y="107"/>
                </a:cubicBezTo>
                <a:cubicBezTo>
                  <a:pt x="1298" y="72"/>
                  <a:pt x="1345" y="49"/>
                  <a:pt x="1397" y="49"/>
                </a:cubicBezTo>
                <a:cubicBezTo>
                  <a:pt x="1487" y="49"/>
                  <a:pt x="1559" y="116"/>
                  <a:pt x="1559" y="198"/>
                </a:cubicBezTo>
                <a:cubicBezTo>
                  <a:pt x="1559" y="280"/>
                  <a:pt x="1487" y="347"/>
                  <a:pt x="1397" y="347"/>
                </a:cubicBezTo>
                <a:cubicBezTo>
                  <a:pt x="1367" y="347"/>
                  <a:pt x="1339" y="340"/>
                  <a:pt x="1315" y="327"/>
                </a:cubicBezTo>
                <a:cubicBezTo>
                  <a:pt x="1283" y="382"/>
                  <a:pt x="1219" y="420"/>
                  <a:pt x="1146" y="420"/>
                </a:cubicBezTo>
                <a:cubicBezTo>
                  <a:pt x="1105" y="420"/>
                  <a:pt x="1067" y="408"/>
                  <a:pt x="1035" y="388"/>
                </a:cubicBezTo>
                <a:cubicBezTo>
                  <a:pt x="1012" y="461"/>
                  <a:pt x="938" y="515"/>
                  <a:pt x="851" y="515"/>
                </a:cubicBezTo>
                <a:cubicBezTo>
                  <a:pt x="762" y="515"/>
                  <a:pt x="687" y="460"/>
                  <a:pt x="665" y="385"/>
                </a:cubicBezTo>
                <a:cubicBezTo>
                  <a:pt x="627" y="419"/>
                  <a:pt x="575" y="441"/>
                  <a:pt x="517" y="441"/>
                </a:cubicBezTo>
                <a:cubicBezTo>
                  <a:pt x="496" y="441"/>
                  <a:pt x="476" y="438"/>
                  <a:pt x="458" y="433"/>
                </a:cubicBezTo>
                <a:cubicBezTo>
                  <a:pt x="439" y="496"/>
                  <a:pt x="376" y="542"/>
                  <a:pt x="301" y="542"/>
                </a:cubicBezTo>
                <a:cubicBezTo>
                  <a:pt x="212" y="542"/>
                  <a:pt x="139" y="476"/>
                  <a:pt x="139" y="393"/>
                </a:cubicBezTo>
                <a:cubicBezTo>
                  <a:pt x="139" y="311"/>
                  <a:pt x="212" y="244"/>
                  <a:pt x="301" y="244"/>
                </a:cubicBezTo>
                <a:lnTo>
                  <a:pt x="308" y="245"/>
                </a:lnTo>
                <a:cubicBezTo>
                  <a:pt x="310" y="140"/>
                  <a:pt x="403" y="56"/>
                  <a:pt x="517" y="56"/>
                </a:cubicBezTo>
                <a:cubicBezTo>
                  <a:pt x="571" y="56"/>
                  <a:pt x="621" y="75"/>
                  <a:pt x="658" y="106"/>
                </a:cubicBezTo>
                <a:cubicBezTo>
                  <a:pt x="678" y="45"/>
                  <a:pt x="740" y="0"/>
                  <a:pt x="813" y="0"/>
                </a:cubicBezTo>
                <a:cubicBezTo>
                  <a:pt x="861" y="0"/>
                  <a:pt x="904" y="19"/>
                  <a:pt x="934" y="49"/>
                </a:cubicBezTo>
                <a:cubicBezTo>
                  <a:pt x="949" y="44"/>
                  <a:pt x="966" y="42"/>
                  <a:pt x="984" y="42"/>
                </a:cubicBezTo>
                <a:close/>
                <a:moveTo>
                  <a:pt x="2023" y="1683"/>
                </a:moveTo>
                <a:lnTo>
                  <a:pt x="2023" y="1535"/>
                </a:lnTo>
                <a:cubicBezTo>
                  <a:pt x="2023" y="1486"/>
                  <a:pt x="1983" y="1445"/>
                  <a:pt x="1934" y="1445"/>
                </a:cubicBezTo>
                <a:lnTo>
                  <a:pt x="1783" y="1445"/>
                </a:lnTo>
                <a:cubicBezTo>
                  <a:pt x="1734" y="1445"/>
                  <a:pt x="1694" y="1486"/>
                  <a:pt x="1694" y="1535"/>
                </a:cubicBezTo>
                <a:lnTo>
                  <a:pt x="1694" y="1683"/>
                </a:lnTo>
                <a:lnTo>
                  <a:pt x="2023" y="1683"/>
                </a:lnTo>
                <a:close/>
                <a:moveTo>
                  <a:pt x="1605" y="1683"/>
                </a:moveTo>
                <a:lnTo>
                  <a:pt x="1605" y="1535"/>
                </a:lnTo>
                <a:cubicBezTo>
                  <a:pt x="1605" y="1486"/>
                  <a:pt x="1565" y="1445"/>
                  <a:pt x="1515" y="1445"/>
                </a:cubicBezTo>
                <a:lnTo>
                  <a:pt x="1365" y="1445"/>
                </a:lnTo>
                <a:cubicBezTo>
                  <a:pt x="1316" y="1445"/>
                  <a:pt x="1275" y="1486"/>
                  <a:pt x="1275" y="1535"/>
                </a:cubicBezTo>
                <a:lnTo>
                  <a:pt x="1275" y="1683"/>
                </a:lnTo>
                <a:lnTo>
                  <a:pt x="1605" y="1683"/>
                </a:lnTo>
                <a:close/>
                <a:moveTo>
                  <a:pt x="569" y="1683"/>
                </a:moveTo>
                <a:lnTo>
                  <a:pt x="981" y="1683"/>
                </a:lnTo>
                <a:lnTo>
                  <a:pt x="932" y="672"/>
                </a:lnTo>
                <a:lnTo>
                  <a:pt x="609" y="672"/>
                </a:lnTo>
                <a:lnTo>
                  <a:pt x="569" y="1683"/>
                </a:lnTo>
                <a:close/>
                <a:moveTo>
                  <a:pt x="68" y="1683"/>
                </a:moveTo>
                <a:lnTo>
                  <a:pt x="480" y="1683"/>
                </a:lnTo>
                <a:lnTo>
                  <a:pt x="431" y="672"/>
                </a:lnTo>
                <a:lnTo>
                  <a:pt x="108" y="672"/>
                </a:lnTo>
                <a:lnTo>
                  <a:pt x="68" y="1683"/>
                </a:lnTo>
                <a:close/>
                <a:moveTo>
                  <a:pt x="1686" y="1985"/>
                </a:moveTo>
                <a:lnTo>
                  <a:pt x="2047" y="1985"/>
                </a:lnTo>
                <a:lnTo>
                  <a:pt x="2047" y="2210"/>
                </a:lnTo>
                <a:lnTo>
                  <a:pt x="1686" y="2210"/>
                </a:lnTo>
                <a:lnTo>
                  <a:pt x="1686" y="1985"/>
                </a:lnTo>
                <a:close/>
                <a:moveTo>
                  <a:pt x="1194" y="1985"/>
                </a:moveTo>
                <a:lnTo>
                  <a:pt x="1555" y="1985"/>
                </a:lnTo>
                <a:lnTo>
                  <a:pt x="1555" y="2210"/>
                </a:lnTo>
                <a:lnTo>
                  <a:pt x="1194" y="2210"/>
                </a:lnTo>
                <a:lnTo>
                  <a:pt x="1194" y="1985"/>
                </a:lnTo>
                <a:close/>
                <a:moveTo>
                  <a:pt x="713" y="1985"/>
                </a:moveTo>
                <a:lnTo>
                  <a:pt x="1075" y="1985"/>
                </a:lnTo>
                <a:lnTo>
                  <a:pt x="1075" y="2210"/>
                </a:lnTo>
                <a:lnTo>
                  <a:pt x="713" y="2210"/>
                </a:lnTo>
                <a:lnTo>
                  <a:pt x="713" y="1985"/>
                </a:lnTo>
                <a:close/>
              </a:path>
            </a:pathLst>
          </a:custGeom>
          <a:solidFill>
            <a:srgbClr val="DA291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Freeform 1218"/>
          <p:cNvSpPr>
            <a:spLocks noEditPoints="1"/>
          </p:cNvSpPr>
          <p:nvPr/>
        </p:nvSpPr>
        <p:spPr bwMode="auto">
          <a:xfrm>
            <a:off x="8367904" y="5948140"/>
            <a:ext cx="642942" cy="714380"/>
          </a:xfrm>
          <a:custGeom>
            <a:avLst/>
            <a:gdLst/>
            <a:ahLst/>
            <a:cxnLst>
              <a:cxn ang="0">
                <a:pos x="871" y="0"/>
              </a:cxn>
              <a:cxn ang="0">
                <a:pos x="1410" y="0"/>
              </a:cxn>
              <a:cxn ang="0">
                <a:pos x="2210" y="693"/>
              </a:cxn>
              <a:cxn ang="0">
                <a:pos x="2880" y="933"/>
              </a:cxn>
              <a:cxn ang="0">
                <a:pos x="2544" y="1067"/>
              </a:cxn>
              <a:cxn ang="0">
                <a:pos x="2380" y="1401"/>
              </a:cxn>
              <a:cxn ang="0">
                <a:pos x="2260" y="1506"/>
              </a:cxn>
              <a:cxn ang="0">
                <a:pos x="2097" y="1204"/>
              </a:cxn>
              <a:cxn ang="0">
                <a:pos x="2097" y="933"/>
              </a:cxn>
              <a:cxn ang="0">
                <a:pos x="1410" y="2219"/>
              </a:cxn>
              <a:cxn ang="0">
                <a:pos x="1935" y="2676"/>
              </a:cxn>
              <a:cxn ang="0">
                <a:pos x="285" y="2219"/>
              </a:cxn>
              <a:cxn ang="0">
                <a:pos x="674" y="933"/>
              </a:cxn>
              <a:cxn ang="0">
                <a:pos x="0" y="693"/>
              </a:cxn>
              <a:cxn ang="0">
                <a:pos x="674" y="269"/>
              </a:cxn>
              <a:cxn ang="0">
                <a:pos x="2268" y="1829"/>
              </a:cxn>
              <a:cxn ang="0">
                <a:pos x="2302" y="2010"/>
              </a:cxn>
              <a:cxn ang="0">
                <a:pos x="2182" y="1847"/>
              </a:cxn>
              <a:cxn ang="0">
                <a:pos x="2348" y="2123"/>
              </a:cxn>
              <a:cxn ang="0">
                <a:pos x="2373" y="1818"/>
              </a:cxn>
              <a:cxn ang="0">
                <a:pos x="2450" y="1708"/>
              </a:cxn>
              <a:cxn ang="0">
                <a:pos x="2190" y="1577"/>
              </a:cxn>
              <a:cxn ang="0">
                <a:pos x="2268" y="1708"/>
              </a:cxn>
              <a:cxn ang="0">
                <a:pos x="2400" y="933"/>
              </a:cxn>
              <a:cxn ang="0">
                <a:pos x="2241" y="1146"/>
              </a:cxn>
              <a:cxn ang="0">
                <a:pos x="2312" y="1266"/>
              </a:cxn>
              <a:cxn ang="0">
                <a:pos x="2400" y="1195"/>
              </a:cxn>
              <a:cxn ang="0">
                <a:pos x="2400" y="933"/>
              </a:cxn>
              <a:cxn ang="0">
                <a:pos x="1213" y="2020"/>
              </a:cxn>
              <a:cxn ang="0">
                <a:pos x="1213" y="2219"/>
              </a:cxn>
              <a:cxn ang="0">
                <a:pos x="871" y="1626"/>
              </a:cxn>
              <a:cxn ang="0">
                <a:pos x="1159" y="1863"/>
              </a:cxn>
              <a:cxn ang="0">
                <a:pos x="1213" y="1264"/>
              </a:cxn>
              <a:cxn ang="0">
                <a:pos x="1213" y="1705"/>
              </a:cxn>
              <a:cxn ang="0">
                <a:pos x="871" y="869"/>
              </a:cxn>
              <a:cxn ang="0">
                <a:pos x="1159" y="1106"/>
              </a:cxn>
              <a:cxn ang="0">
                <a:pos x="1213" y="693"/>
              </a:cxn>
              <a:cxn ang="0">
                <a:pos x="1213" y="949"/>
              </a:cxn>
              <a:cxn ang="0">
                <a:pos x="871" y="693"/>
              </a:cxn>
              <a:cxn ang="0">
                <a:pos x="875" y="693"/>
              </a:cxn>
              <a:cxn ang="0">
                <a:pos x="1410" y="693"/>
              </a:cxn>
              <a:cxn ang="0">
                <a:pos x="1410" y="512"/>
              </a:cxn>
              <a:cxn ang="0">
                <a:pos x="674" y="693"/>
              </a:cxn>
              <a:cxn ang="0">
                <a:pos x="471" y="693"/>
              </a:cxn>
            </a:cxnLst>
            <a:rect l="0" t="0" r="r" b="b"/>
            <a:pathLst>
              <a:path w="2880" h="2676">
                <a:moveTo>
                  <a:pt x="674" y="0"/>
                </a:moveTo>
                <a:lnTo>
                  <a:pt x="871" y="0"/>
                </a:lnTo>
                <a:lnTo>
                  <a:pt x="1213" y="0"/>
                </a:lnTo>
                <a:lnTo>
                  <a:pt x="1410" y="0"/>
                </a:lnTo>
                <a:lnTo>
                  <a:pt x="1410" y="290"/>
                </a:lnTo>
                <a:lnTo>
                  <a:pt x="2210" y="693"/>
                </a:lnTo>
                <a:lnTo>
                  <a:pt x="2632" y="693"/>
                </a:lnTo>
                <a:lnTo>
                  <a:pt x="2880" y="933"/>
                </a:lnTo>
                <a:lnTo>
                  <a:pt x="2544" y="933"/>
                </a:lnTo>
                <a:lnTo>
                  <a:pt x="2544" y="1067"/>
                </a:lnTo>
                <a:lnTo>
                  <a:pt x="2544" y="1204"/>
                </a:lnTo>
                <a:cubicBezTo>
                  <a:pt x="2544" y="1302"/>
                  <a:pt x="2473" y="1384"/>
                  <a:pt x="2380" y="1401"/>
                </a:cubicBezTo>
                <a:lnTo>
                  <a:pt x="2380" y="1506"/>
                </a:lnTo>
                <a:lnTo>
                  <a:pt x="2260" y="1506"/>
                </a:lnTo>
                <a:lnTo>
                  <a:pt x="2260" y="1401"/>
                </a:lnTo>
                <a:cubicBezTo>
                  <a:pt x="2167" y="1384"/>
                  <a:pt x="2097" y="1302"/>
                  <a:pt x="2097" y="1204"/>
                </a:cubicBezTo>
                <a:lnTo>
                  <a:pt x="2097" y="1067"/>
                </a:lnTo>
                <a:lnTo>
                  <a:pt x="2097" y="933"/>
                </a:lnTo>
                <a:lnTo>
                  <a:pt x="1410" y="933"/>
                </a:lnTo>
                <a:lnTo>
                  <a:pt x="1410" y="2219"/>
                </a:lnTo>
                <a:lnTo>
                  <a:pt x="1820" y="2219"/>
                </a:lnTo>
                <a:lnTo>
                  <a:pt x="1935" y="2676"/>
                </a:lnTo>
                <a:lnTo>
                  <a:pt x="151" y="2676"/>
                </a:lnTo>
                <a:lnTo>
                  <a:pt x="285" y="2219"/>
                </a:lnTo>
                <a:lnTo>
                  <a:pt x="674" y="2219"/>
                </a:lnTo>
                <a:lnTo>
                  <a:pt x="674" y="933"/>
                </a:lnTo>
                <a:lnTo>
                  <a:pt x="0" y="933"/>
                </a:lnTo>
                <a:lnTo>
                  <a:pt x="0" y="693"/>
                </a:lnTo>
                <a:lnTo>
                  <a:pt x="160" y="693"/>
                </a:lnTo>
                <a:lnTo>
                  <a:pt x="674" y="269"/>
                </a:lnTo>
                <a:lnTo>
                  <a:pt x="674" y="0"/>
                </a:lnTo>
                <a:close/>
                <a:moveTo>
                  <a:pt x="2268" y="1829"/>
                </a:moveTo>
                <a:lnTo>
                  <a:pt x="2348" y="1937"/>
                </a:lnTo>
                <a:cubicBezTo>
                  <a:pt x="2356" y="1976"/>
                  <a:pt x="2339" y="1999"/>
                  <a:pt x="2302" y="2010"/>
                </a:cubicBezTo>
                <a:lnTo>
                  <a:pt x="2234" y="2005"/>
                </a:lnTo>
                <a:cubicBezTo>
                  <a:pt x="2179" y="1975"/>
                  <a:pt x="2171" y="1917"/>
                  <a:pt x="2182" y="1847"/>
                </a:cubicBezTo>
                <a:cubicBezTo>
                  <a:pt x="2082" y="1871"/>
                  <a:pt x="2091" y="2106"/>
                  <a:pt x="2236" y="2124"/>
                </a:cubicBezTo>
                <a:lnTo>
                  <a:pt x="2348" y="2123"/>
                </a:lnTo>
                <a:cubicBezTo>
                  <a:pt x="2446" y="2096"/>
                  <a:pt x="2493" y="2028"/>
                  <a:pt x="2483" y="1915"/>
                </a:cubicBezTo>
                <a:cubicBezTo>
                  <a:pt x="2456" y="1875"/>
                  <a:pt x="2420" y="1843"/>
                  <a:pt x="2373" y="1818"/>
                </a:cubicBezTo>
                <a:lnTo>
                  <a:pt x="2373" y="1708"/>
                </a:lnTo>
                <a:lnTo>
                  <a:pt x="2450" y="1708"/>
                </a:lnTo>
                <a:lnTo>
                  <a:pt x="2450" y="1577"/>
                </a:lnTo>
                <a:lnTo>
                  <a:pt x="2190" y="1577"/>
                </a:lnTo>
                <a:lnTo>
                  <a:pt x="2190" y="1708"/>
                </a:lnTo>
                <a:lnTo>
                  <a:pt x="2268" y="1708"/>
                </a:lnTo>
                <a:lnTo>
                  <a:pt x="2268" y="1829"/>
                </a:lnTo>
                <a:close/>
                <a:moveTo>
                  <a:pt x="2400" y="933"/>
                </a:moveTo>
                <a:lnTo>
                  <a:pt x="2241" y="933"/>
                </a:lnTo>
                <a:lnTo>
                  <a:pt x="2241" y="1146"/>
                </a:lnTo>
                <a:lnTo>
                  <a:pt x="2241" y="1195"/>
                </a:lnTo>
                <a:cubicBezTo>
                  <a:pt x="2241" y="1234"/>
                  <a:pt x="2273" y="1266"/>
                  <a:pt x="2312" y="1266"/>
                </a:cubicBezTo>
                <a:lnTo>
                  <a:pt x="2329" y="1266"/>
                </a:lnTo>
                <a:cubicBezTo>
                  <a:pt x="2368" y="1266"/>
                  <a:pt x="2400" y="1234"/>
                  <a:pt x="2400" y="1195"/>
                </a:cubicBezTo>
                <a:lnTo>
                  <a:pt x="2400" y="1146"/>
                </a:lnTo>
                <a:lnTo>
                  <a:pt x="2400" y="933"/>
                </a:lnTo>
                <a:close/>
                <a:moveTo>
                  <a:pt x="1213" y="2219"/>
                </a:moveTo>
                <a:lnTo>
                  <a:pt x="1213" y="2020"/>
                </a:lnTo>
                <a:lnTo>
                  <a:pt x="971" y="2219"/>
                </a:lnTo>
                <a:lnTo>
                  <a:pt x="1213" y="2219"/>
                </a:lnTo>
                <a:close/>
                <a:moveTo>
                  <a:pt x="1159" y="1863"/>
                </a:moveTo>
                <a:lnTo>
                  <a:pt x="871" y="1626"/>
                </a:lnTo>
                <a:lnTo>
                  <a:pt x="871" y="2100"/>
                </a:lnTo>
                <a:lnTo>
                  <a:pt x="1159" y="1863"/>
                </a:lnTo>
                <a:close/>
                <a:moveTo>
                  <a:pt x="1213" y="1705"/>
                </a:moveTo>
                <a:lnTo>
                  <a:pt x="1213" y="1264"/>
                </a:lnTo>
                <a:lnTo>
                  <a:pt x="945" y="1485"/>
                </a:lnTo>
                <a:lnTo>
                  <a:pt x="1213" y="1705"/>
                </a:lnTo>
                <a:close/>
                <a:moveTo>
                  <a:pt x="1159" y="1106"/>
                </a:moveTo>
                <a:lnTo>
                  <a:pt x="871" y="869"/>
                </a:lnTo>
                <a:lnTo>
                  <a:pt x="871" y="1343"/>
                </a:lnTo>
                <a:lnTo>
                  <a:pt x="1159" y="1106"/>
                </a:lnTo>
                <a:close/>
                <a:moveTo>
                  <a:pt x="1213" y="949"/>
                </a:moveTo>
                <a:lnTo>
                  <a:pt x="1213" y="693"/>
                </a:lnTo>
                <a:lnTo>
                  <a:pt x="902" y="693"/>
                </a:lnTo>
                <a:lnTo>
                  <a:pt x="1213" y="949"/>
                </a:lnTo>
                <a:close/>
                <a:moveTo>
                  <a:pt x="875" y="693"/>
                </a:moveTo>
                <a:lnTo>
                  <a:pt x="871" y="693"/>
                </a:lnTo>
                <a:lnTo>
                  <a:pt x="871" y="698"/>
                </a:lnTo>
                <a:lnTo>
                  <a:pt x="875" y="693"/>
                </a:lnTo>
                <a:close/>
                <a:moveTo>
                  <a:pt x="1410" y="512"/>
                </a:moveTo>
                <a:lnTo>
                  <a:pt x="1410" y="693"/>
                </a:lnTo>
                <a:lnTo>
                  <a:pt x="1772" y="693"/>
                </a:lnTo>
                <a:lnTo>
                  <a:pt x="1410" y="512"/>
                </a:lnTo>
                <a:close/>
                <a:moveTo>
                  <a:pt x="471" y="693"/>
                </a:moveTo>
                <a:lnTo>
                  <a:pt x="674" y="693"/>
                </a:lnTo>
                <a:lnTo>
                  <a:pt x="674" y="525"/>
                </a:lnTo>
                <a:lnTo>
                  <a:pt x="471" y="693"/>
                </a:lnTo>
                <a:close/>
              </a:path>
            </a:pathLst>
          </a:custGeom>
          <a:solidFill>
            <a:srgbClr val="DA291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1264" descr="C:\Documents and Settings\Владелец\Рабочий стол\12_колос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00744"/>
            <a:ext cx="816155" cy="857256"/>
          </a:xfrm>
          <a:prstGeom prst="rect">
            <a:avLst/>
          </a:prstGeom>
          <a:noFill/>
        </p:spPr>
      </p:pic>
      <p:sp>
        <p:nvSpPr>
          <p:cNvPr id="18" name="Freeform 1216"/>
          <p:cNvSpPr>
            <a:spLocks noEditPoints="1"/>
          </p:cNvSpPr>
          <p:nvPr/>
        </p:nvSpPr>
        <p:spPr bwMode="auto">
          <a:xfrm>
            <a:off x="5941292" y="5155482"/>
            <a:ext cx="857256" cy="500066"/>
          </a:xfrm>
          <a:custGeom>
            <a:avLst/>
            <a:gdLst/>
            <a:ahLst/>
            <a:cxnLst>
              <a:cxn ang="0">
                <a:pos x="766" y="1053"/>
              </a:cxn>
              <a:cxn ang="0">
                <a:pos x="766" y="1382"/>
              </a:cxn>
              <a:cxn ang="0">
                <a:pos x="1797" y="1382"/>
              </a:cxn>
              <a:cxn ang="0">
                <a:pos x="1797" y="1158"/>
              </a:cxn>
              <a:cxn ang="0">
                <a:pos x="1194" y="1312"/>
              </a:cxn>
              <a:cxn ang="0">
                <a:pos x="766" y="1053"/>
              </a:cxn>
              <a:cxn ang="0">
                <a:pos x="2554" y="1218"/>
              </a:cxn>
              <a:cxn ang="0">
                <a:pos x="2722" y="1218"/>
              </a:cxn>
              <a:cxn ang="0">
                <a:pos x="2722" y="1282"/>
              </a:cxn>
              <a:cxn ang="0">
                <a:pos x="2554" y="1282"/>
              </a:cxn>
              <a:cxn ang="0">
                <a:pos x="2554" y="1218"/>
              </a:cxn>
              <a:cxn ang="0">
                <a:pos x="2554" y="764"/>
              </a:cxn>
              <a:cxn ang="0">
                <a:pos x="2977" y="764"/>
              </a:cxn>
              <a:cxn ang="0">
                <a:pos x="3263" y="1104"/>
              </a:cxn>
              <a:cxn ang="0">
                <a:pos x="2554" y="1104"/>
              </a:cxn>
              <a:cxn ang="0">
                <a:pos x="2554" y="764"/>
              </a:cxn>
              <a:cxn ang="0">
                <a:pos x="3023" y="1738"/>
              </a:cxn>
              <a:cxn ang="0">
                <a:pos x="3210" y="1925"/>
              </a:cxn>
              <a:cxn ang="0">
                <a:pos x="3023" y="2112"/>
              </a:cxn>
              <a:cxn ang="0">
                <a:pos x="2836" y="1925"/>
              </a:cxn>
              <a:cxn ang="0">
                <a:pos x="3023" y="1738"/>
              </a:cxn>
              <a:cxn ang="0">
                <a:pos x="1035" y="1738"/>
              </a:cxn>
              <a:cxn ang="0">
                <a:pos x="1222" y="1925"/>
              </a:cxn>
              <a:cxn ang="0">
                <a:pos x="1035" y="2112"/>
              </a:cxn>
              <a:cxn ang="0">
                <a:pos x="848" y="1925"/>
              </a:cxn>
              <a:cxn ang="0">
                <a:pos x="1035" y="1738"/>
              </a:cxn>
              <a:cxn ang="0">
                <a:pos x="3436" y="1890"/>
              </a:cxn>
              <a:cxn ang="0">
                <a:pos x="3437" y="1925"/>
              </a:cxn>
              <a:cxn ang="0">
                <a:pos x="3023" y="2339"/>
              </a:cxn>
              <a:cxn ang="0">
                <a:pos x="2608" y="1925"/>
              </a:cxn>
              <a:cxn ang="0">
                <a:pos x="2610" y="1890"/>
              </a:cxn>
              <a:cxn ang="0">
                <a:pos x="1448" y="1890"/>
              </a:cxn>
              <a:cxn ang="0">
                <a:pos x="1449" y="1925"/>
              </a:cxn>
              <a:cxn ang="0">
                <a:pos x="1035" y="2339"/>
              </a:cxn>
              <a:cxn ang="0">
                <a:pos x="620" y="1925"/>
              </a:cxn>
              <a:cxn ang="0">
                <a:pos x="622" y="1890"/>
              </a:cxn>
              <a:cxn ang="0">
                <a:pos x="305" y="1890"/>
              </a:cxn>
              <a:cxn ang="0">
                <a:pos x="69" y="1890"/>
              </a:cxn>
              <a:cxn ang="0">
                <a:pos x="69" y="1654"/>
              </a:cxn>
              <a:cxn ang="0">
                <a:pos x="69" y="1645"/>
              </a:cxn>
              <a:cxn ang="0">
                <a:pos x="69" y="1618"/>
              </a:cxn>
              <a:cxn ang="0">
                <a:pos x="305" y="1382"/>
              </a:cxn>
              <a:cxn ang="0">
                <a:pos x="505" y="1382"/>
              </a:cxn>
              <a:cxn ang="0">
                <a:pos x="505" y="896"/>
              </a:cxn>
              <a:cxn ang="0">
                <a:pos x="0" y="592"/>
              </a:cxn>
              <a:cxn ang="0">
                <a:pos x="138" y="5"/>
              </a:cxn>
              <a:cxn ang="0">
                <a:pos x="1455" y="0"/>
              </a:cxn>
              <a:cxn ang="0">
                <a:pos x="2144" y="505"/>
              </a:cxn>
              <a:cxn ang="0">
                <a:pos x="2144" y="1382"/>
              </a:cxn>
              <a:cxn ang="0">
                <a:pos x="2288" y="1382"/>
              </a:cxn>
              <a:cxn ang="0">
                <a:pos x="2288" y="543"/>
              </a:cxn>
              <a:cxn ang="0">
                <a:pos x="3054" y="543"/>
              </a:cxn>
              <a:cxn ang="0">
                <a:pos x="3566" y="1130"/>
              </a:cxn>
              <a:cxn ang="0">
                <a:pos x="3566" y="1499"/>
              </a:cxn>
              <a:cxn ang="0">
                <a:pos x="3697" y="1499"/>
              </a:cxn>
              <a:cxn ang="0">
                <a:pos x="3752" y="1554"/>
              </a:cxn>
              <a:cxn ang="0">
                <a:pos x="3752" y="1835"/>
              </a:cxn>
              <a:cxn ang="0">
                <a:pos x="3697" y="1890"/>
              </a:cxn>
              <a:cxn ang="0">
                <a:pos x="3566" y="1890"/>
              </a:cxn>
              <a:cxn ang="0">
                <a:pos x="3436" y="1890"/>
              </a:cxn>
            </a:cxnLst>
            <a:rect l="0" t="0" r="r" b="b"/>
            <a:pathLst>
              <a:path w="3752" h="2339">
                <a:moveTo>
                  <a:pt x="766" y="1053"/>
                </a:moveTo>
                <a:lnTo>
                  <a:pt x="766" y="1382"/>
                </a:lnTo>
                <a:lnTo>
                  <a:pt x="1797" y="1382"/>
                </a:lnTo>
                <a:lnTo>
                  <a:pt x="1797" y="1158"/>
                </a:lnTo>
                <a:lnTo>
                  <a:pt x="1194" y="1312"/>
                </a:lnTo>
                <a:lnTo>
                  <a:pt x="766" y="1053"/>
                </a:lnTo>
                <a:close/>
                <a:moveTo>
                  <a:pt x="2554" y="1218"/>
                </a:moveTo>
                <a:lnTo>
                  <a:pt x="2722" y="1218"/>
                </a:lnTo>
                <a:lnTo>
                  <a:pt x="2722" y="1282"/>
                </a:lnTo>
                <a:lnTo>
                  <a:pt x="2554" y="1282"/>
                </a:lnTo>
                <a:lnTo>
                  <a:pt x="2554" y="1218"/>
                </a:lnTo>
                <a:close/>
                <a:moveTo>
                  <a:pt x="2554" y="764"/>
                </a:moveTo>
                <a:lnTo>
                  <a:pt x="2977" y="764"/>
                </a:lnTo>
                <a:lnTo>
                  <a:pt x="3263" y="1104"/>
                </a:lnTo>
                <a:lnTo>
                  <a:pt x="2554" y="1104"/>
                </a:lnTo>
                <a:lnTo>
                  <a:pt x="2554" y="764"/>
                </a:lnTo>
                <a:close/>
                <a:moveTo>
                  <a:pt x="3023" y="1738"/>
                </a:moveTo>
                <a:cubicBezTo>
                  <a:pt x="3126" y="1738"/>
                  <a:pt x="3210" y="1822"/>
                  <a:pt x="3210" y="1925"/>
                </a:cubicBezTo>
                <a:cubicBezTo>
                  <a:pt x="3210" y="2028"/>
                  <a:pt x="3126" y="2112"/>
                  <a:pt x="3023" y="2112"/>
                </a:cubicBezTo>
                <a:cubicBezTo>
                  <a:pt x="2919" y="2112"/>
                  <a:pt x="2836" y="2028"/>
                  <a:pt x="2836" y="1925"/>
                </a:cubicBezTo>
                <a:cubicBezTo>
                  <a:pt x="2836" y="1822"/>
                  <a:pt x="2919" y="1738"/>
                  <a:pt x="3023" y="1738"/>
                </a:cubicBezTo>
                <a:close/>
                <a:moveTo>
                  <a:pt x="1035" y="1738"/>
                </a:moveTo>
                <a:cubicBezTo>
                  <a:pt x="1138" y="1738"/>
                  <a:pt x="1222" y="1822"/>
                  <a:pt x="1222" y="1925"/>
                </a:cubicBezTo>
                <a:cubicBezTo>
                  <a:pt x="1222" y="2028"/>
                  <a:pt x="1138" y="2112"/>
                  <a:pt x="1035" y="2112"/>
                </a:cubicBezTo>
                <a:cubicBezTo>
                  <a:pt x="931" y="2112"/>
                  <a:pt x="848" y="2028"/>
                  <a:pt x="848" y="1925"/>
                </a:cubicBezTo>
                <a:cubicBezTo>
                  <a:pt x="848" y="1822"/>
                  <a:pt x="931" y="1738"/>
                  <a:pt x="1035" y="1738"/>
                </a:cubicBezTo>
                <a:close/>
                <a:moveTo>
                  <a:pt x="3436" y="1890"/>
                </a:moveTo>
                <a:cubicBezTo>
                  <a:pt x="3437" y="1901"/>
                  <a:pt x="3437" y="1913"/>
                  <a:pt x="3437" y="1925"/>
                </a:cubicBezTo>
                <a:cubicBezTo>
                  <a:pt x="3437" y="2154"/>
                  <a:pt x="3252" y="2339"/>
                  <a:pt x="3023" y="2339"/>
                </a:cubicBezTo>
                <a:cubicBezTo>
                  <a:pt x="2794" y="2339"/>
                  <a:pt x="2608" y="2154"/>
                  <a:pt x="2608" y="1925"/>
                </a:cubicBezTo>
                <a:cubicBezTo>
                  <a:pt x="2608" y="1913"/>
                  <a:pt x="2609" y="1901"/>
                  <a:pt x="2610" y="1890"/>
                </a:cubicBezTo>
                <a:lnTo>
                  <a:pt x="1448" y="1890"/>
                </a:lnTo>
                <a:cubicBezTo>
                  <a:pt x="1449" y="1901"/>
                  <a:pt x="1449" y="1913"/>
                  <a:pt x="1449" y="1925"/>
                </a:cubicBezTo>
                <a:cubicBezTo>
                  <a:pt x="1449" y="2154"/>
                  <a:pt x="1264" y="2339"/>
                  <a:pt x="1035" y="2339"/>
                </a:cubicBezTo>
                <a:cubicBezTo>
                  <a:pt x="806" y="2339"/>
                  <a:pt x="620" y="2154"/>
                  <a:pt x="620" y="1925"/>
                </a:cubicBezTo>
                <a:cubicBezTo>
                  <a:pt x="620" y="1913"/>
                  <a:pt x="621" y="1901"/>
                  <a:pt x="622" y="1890"/>
                </a:cubicBezTo>
                <a:lnTo>
                  <a:pt x="305" y="1890"/>
                </a:lnTo>
                <a:lnTo>
                  <a:pt x="69" y="1890"/>
                </a:lnTo>
                <a:lnTo>
                  <a:pt x="69" y="1654"/>
                </a:lnTo>
                <a:lnTo>
                  <a:pt x="69" y="1645"/>
                </a:lnTo>
                <a:lnTo>
                  <a:pt x="69" y="1618"/>
                </a:lnTo>
                <a:cubicBezTo>
                  <a:pt x="69" y="1488"/>
                  <a:pt x="176" y="1382"/>
                  <a:pt x="305" y="1382"/>
                </a:cubicBezTo>
                <a:lnTo>
                  <a:pt x="505" y="1382"/>
                </a:lnTo>
                <a:lnTo>
                  <a:pt x="505" y="896"/>
                </a:lnTo>
                <a:lnTo>
                  <a:pt x="0" y="592"/>
                </a:lnTo>
                <a:lnTo>
                  <a:pt x="138" y="5"/>
                </a:lnTo>
                <a:lnTo>
                  <a:pt x="1455" y="0"/>
                </a:lnTo>
                <a:lnTo>
                  <a:pt x="2144" y="505"/>
                </a:lnTo>
                <a:lnTo>
                  <a:pt x="2144" y="1382"/>
                </a:lnTo>
                <a:lnTo>
                  <a:pt x="2288" y="1382"/>
                </a:lnTo>
                <a:lnTo>
                  <a:pt x="2288" y="543"/>
                </a:lnTo>
                <a:lnTo>
                  <a:pt x="3054" y="543"/>
                </a:lnTo>
                <a:lnTo>
                  <a:pt x="3566" y="1130"/>
                </a:lnTo>
                <a:lnTo>
                  <a:pt x="3566" y="1499"/>
                </a:lnTo>
                <a:lnTo>
                  <a:pt x="3697" y="1499"/>
                </a:lnTo>
                <a:cubicBezTo>
                  <a:pt x="3727" y="1499"/>
                  <a:pt x="3752" y="1524"/>
                  <a:pt x="3752" y="1554"/>
                </a:cubicBezTo>
                <a:lnTo>
                  <a:pt x="3752" y="1835"/>
                </a:lnTo>
                <a:cubicBezTo>
                  <a:pt x="3752" y="1865"/>
                  <a:pt x="3727" y="1890"/>
                  <a:pt x="3697" y="1890"/>
                </a:cubicBezTo>
                <a:lnTo>
                  <a:pt x="3566" y="1890"/>
                </a:lnTo>
                <a:lnTo>
                  <a:pt x="3436" y="1890"/>
                </a:lnTo>
                <a:close/>
              </a:path>
            </a:pathLst>
          </a:custGeom>
          <a:solidFill>
            <a:srgbClr val="DA291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Freeform 1217"/>
          <p:cNvSpPr>
            <a:spLocks noEditPoints="1"/>
          </p:cNvSpPr>
          <p:nvPr/>
        </p:nvSpPr>
        <p:spPr bwMode="auto">
          <a:xfrm>
            <a:off x="8223888" y="5084044"/>
            <a:ext cx="785818" cy="500066"/>
          </a:xfrm>
          <a:custGeom>
            <a:avLst/>
            <a:gdLst/>
            <a:ahLst/>
            <a:cxnLst>
              <a:cxn ang="0">
                <a:pos x="1296" y="833"/>
              </a:cxn>
              <a:cxn ang="0">
                <a:pos x="1463" y="974"/>
              </a:cxn>
              <a:cxn ang="0">
                <a:pos x="1871" y="809"/>
              </a:cxn>
              <a:cxn ang="0">
                <a:pos x="1649" y="840"/>
              </a:cxn>
              <a:cxn ang="0">
                <a:pos x="1552" y="810"/>
              </a:cxn>
              <a:cxn ang="0">
                <a:pos x="1731" y="455"/>
              </a:cxn>
              <a:cxn ang="0">
                <a:pos x="1827" y="486"/>
              </a:cxn>
              <a:cxn ang="0">
                <a:pos x="1773" y="624"/>
              </a:cxn>
              <a:cxn ang="0">
                <a:pos x="1968" y="629"/>
              </a:cxn>
              <a:cxn ang="0">
                <a:pos x="3129" y="945"/>
              </a:cxn>
              <a:cxn ang="0">
                <a:pos x="3152" y="1027"/>
              </a:cxn>
              <a:cxn ang="0">
                <a:pos x="3152" y="1676"/>
              </a:cxn>
              <a:cxn ang="0">
                <a:pos x="3020" y="1732"/>
              </a:cxn>
              <a:cxn ang="0">
                <a:pos x="2429" y="2363"/>
              </a:cxn>
              <a:cxn ang="0">
                <a:pos x="1793" y="1842"/>
              </a:cxn>
              <a:cxn ang="0">
                <a:pos x="1339" y="1732"/>
              </a:cxn>
              <a:cxn ang="0">
                <a:pos x="1236" y="1732"/>
              </a:cxn>
              <a:cxn ang="0">
                <a:pos x="646" y="2363"/>
              </a:cxn>
              <a:cxn ang="0">
                <a:pos x="60" y="1902"/>
              </a:cxn>
              <a:cxn ang="0">
                <a:pos x="0" y="1679"/>
              </a:cxn>
              <a:cxn ang="0">
                <a:pos x="73" y="1619"/>
              </a:cxn>
              <a:cxn ang="0">
                <a:pos x="20" y="1198"/>
              </a:cxn>
              <a:cxn ang="0">
                <a:pos x="185" y="997"/>
              </a:cxn>
              <a:cxn ang="0">
                <a:pos x="185" y="833"/>
              </a:cxn>
              <a:cxn ang="0">
                <a:pos x="185" y="61"/>
              </a:cxn>
              <a:cxn ang="0">
                <a:pos x="233" y="0"/>
              </a:cxn>
              <a:cxn ang="0">
                <a:pos x="469" y="0"/>
              </a:cxn>
              <a:cxn ang="0">
                <a:pos x="1466" y="47"/>
              </a:cxn>
              <a:cxn ang="0">
                <a:pos x="1418" y="265"/>
              </a:cxn>
              <a:cxn ang="0">
                <a:pos x="531" y="833"/>
              </a:cxn>
              <a:cxn ang="0">
                <a:pos x="2476" y="1619"/>
              </a:cxn>
              <a:cxn ang="0">
                <a:pos x="2536" y="1842"/>
              </a:cxn>
              <a:cxn ang="0">
                <a:pos x="2089" y="1902"/>
              </a:cxn>
              <a:cxn ang="0">
                <a:pos x="2814" y="1750"/>
              </a:cxn>
              <a:cxn ang="0">
                <a:pos x="2080" y="1619"/>
              </a:cxn>
              <a:cxn ang="0">
                <a:pos x="683" y="1619"/>
              </a:cxn>
              <a:cxn ang="0">
                <a:pos x="743" y="1842"/>
              </a:cxn>
              <a:cxn ang="0">
                <a:pos x="301" y="1902"/>
              </a:cxn>
              <a:cxn ang="0">
                <a:pos x="1026" y="1750"/>
              </a:cxn>
              <a:cxn ang="0">
                <a:pos x="292" y="1619"/>
              </a:cxn>
            </a:cxnLst>
            <a:rect l="0" t="0" r="r" b="b"/>
            <a:pathLst>
              <a:path w="3167" h="2363">
                <a:moveTo>
                  <a:pt x="531" y="833"/>
                </a:moveTo>
                <a:lnTo>
                  <a:pt x="1296" y="833"/>
                </a:lnTo>
                <a:cubicBezTo>
                  <a:pt x="1321" y="821"/>
                  <a:pt x="1353" y="828"/>
                  <a:pt x="1371" y="852"/>
                </a:cubicBezTo>
                <a:lnTo>
                  <a:pt x="1463" y="974"/>
                </a:lnTo>
                <a:lnTo>
                  <a:pt x="1783" y="974"/>
                </a:lnTo>
                <a:lnTo>
                  <a:pt x="1871" y="809"/>
                </a:lnTo>
                <a:lnTo>
                  <a:pt x="1713" y="729"/>
                </a:lnTo>
                <a:lnTo>
                  <a:pt x="1649" y="840"/>
                </a:lnTo>
                <a:cubicBezTo>
                  <a:pt x="1643" y="851"/>
                  <a:pt x="1630" y="854"/>
                  <a:pt x="1619" y="848"/>
                </a:cubicBezTo>
                <a:lnTo>
                  <a:pt x="1552" y="810"/>
                </a:lnTo>
                <a:cubicBezTo>
                  <a:pt x="1542" y="804"/>
                  <a:pt x="1538" y="791"/>
                  <a:pt x="1544" y="780"/>
                </a:cubicBezTo>
                <a:lnTo>
                  <a:pt x="1731" y="455"/>
                </a:lnTo>
                <a:cubicBezTo>
                  <a:pt x="1736" y="445"/>
                  <a:pt x="1750" y="441"/>
                  <a:pt x="1760" y="447"/>
                </a:cubicBezTo>
                <a:lnTo>
                  <a:pt x="1827" y="486"/>
                </a:lnTo>
                <a:cubicBezTo>
                  <a:pt x="1837" y="492"/>
                  <a:pt x="1841" y="505"/>
                  <a:pt x="1835" y="515"/>
                </a:cubicBezTo>
                <a:lnTo>
                  <a:pt x="1773" y="624"/>
                </a:lnTo>
                <a:lnTo>
                  <a:pt x="1928" y="703"/>
                </a:lnTo>
                <a:lnTo>
                  <a:pt x="1968" y="629"/>
                </a:lnTo>
                <a:cubicBezTo>
                  <a:pt x="1978" y="610"/>
                  <a:pt x="2001" y="600"/>
                  <a:pt x="2022" y="607"/>
                </a:cubicBezTo>
                <a:lnTo>
                  <a:pt x="3129" y="945"/>
                </a:lnTo>
                <a:cubicBezTo>
                  <a:pt x="3153" y="952"/>
                  <a:pt x="3167" y="978"/>
                  <a:pt x="3160" y="1002"/>
                </a:cubicBezTo>
                <a:lnTo>
                  <a:pt x="3152" y="1027"/>
                </a:lnTo>
                <a:cubicBezTo>
                  <a:pt x="3152" y="1028"/>
                  <a:pt x="3152" y="1029"/>
                  <a:pt x="3152" y="1030"/>
                </a:cubicBezTo>
                <a:lnTo>
                  <a:pt x="3152" y="1676"/>
                </a:lnTo>
                <a:cubicBezTo>
                  <a:pt x="3152" y="1707"/>
                  <a:pt x="3127" y="1732"/>
                  <a:pt x="3096" y="1732"/>
                </a:cubicBezTo>
                <a:lnTo>
                  <a:pt x="3020" y="1732"/>
                </a:lnTo>
                <a:cubicBezTo>
                  <a:pt x="3021" y="1745"/>
                  <a:pt x="3021" y="1758"/>
                  <a:pt x="3021" y="1771"/>
                </a:cubicBezTo>
                <a:cubicBezTo>
                  <a:pt x="3021" y="2098"/>
                  <a:pt x="2756" y="2363"/>
                  <a:pt x="2429" y="2363"/>
                </a:cubicBezTo>
                <a:cubicBezTo>
                  <a:pt x="2147" y="2363"/>
                  <a:pt x="1911" y="2166"/>
                  <a:pt x="1852" y="1902"/>
                </a:cubicBezTo>
                <a:cubicBezTo>
                  <a:pt x="1819" y="1902"/>
                  <a:pt x="1793" y="1875"/>
                  <a:pt x="1793" y="1842"/>
                </a:cubicBezTo>
                <a:lnTo>
                  <a:pt x="1793" y="1732"/>
                </a:lnTo>
                <a:lnTo>
                  <a:pt x="1339" y="1732"/>
                </a:lnTo>
                <a:lnTo>
                  <a:pt x="1285" y="1732"/>
                </a:lnTo>
                <a:lnTo>
                  <a:pt x="1236" y="1732"/>
                </a:lnTo>
                <a:cubicBezTo>
                  <a:pt x="1237" y="1745"/>
                  <a:pt x="1238" y="1758"/>
                  <a:pt x="1238" y="1771"/>
                </a:cubicBezTo>
                <a:cubicBezTo>
                  <a:pt x="1238" y="2098"/>
                  <a:pt x="973" y="2363"/>
                  <a:pt x="646" y="2363"/>
                </a:cubicBezTo>
                <a:cubicBezTo>
                  <a:pt x="364" y="2363"/>
                  <a:pt x="128" y="2166"/>
                  <a:pt x="68" y="1902"/>
                </a:cubicBezTo>
                <a:lnTo>
                  <a:pt x="60" y="1902"/>
                </a:lnTo>
                <a:cubicBezTo>
                  <a:pt x="27" y="1902"/>
                  <a:pt x="0" y="1875"/>
                  <a:pt x="0" y="1842"/>
                </a:cubicBezTo>
                <a:lnTo>
                  <a:pt x="0" y="1679"/>
                </a:lnTo>
                <a:cubicBezTo>
                  <a:pt x="0" y="1646"/>
                  <a:pt x="27" y="1619"/>
                  <a:pt x="60" y="1619"/>
                </a:cubicBezTo>
                <a:lnTo>
                  <a:pt x="73" y="1619"/>
                </a:lnTo>
                <a:cubicBezTo>
                  <a:pt x="94" y="1541"/>
                  <a:pt x="130" y="1469"/>
                  <a:pt x="178" y="1407"/>
                </a:cubicBezTo>
                <a:lnTo>
                  <a:pt x="20" y="1198"/>
                </a:lnTo>
                <a:cubicBezTo>
                  <a:pt x="0" y="1171"/>
                  <a:pt x="6" y="1132"/>
                  <a:pt x="33" y="1112"/>
                </a:cubicBezTo>
                <a:lnTo>
                  <a:pt x="185" y="997"/>
                </a:lnTo>
                <a:lnTo>
                  <a:pt x="185" y="867"/>
                </a:lnTo>
                <a:lnTo>
                  <a:pt x="185" y="833"/>
                </a:lnTo>
                <a:lnTo>
                  <a:pt x="185" y="218"/>
                </a:lnTo>
                <a:lnTo>
                  <a:pt x="185" y="61"/>
                </a:lnTo>
                <a:lnTo>
                  <a:pt x="185" y="47"/>
                </a:lnTo>
                <a:cubicBezTo>
                  <a:pt x="185" y="21"/>
                  <a:pt x="207" y="0"/>
                  <a:pt x="233" y="0"/>
                </a:cubicBezTo>
                <a:lnTo>
                  <a:pt x="247" y="0"/>
                </a:lnTo>
                <a:lnTo>
                  <a:pt x="469" y="0"/>
                </a:lnTo>
                <a:lnTo>
                  <a:pt x="1418" y="0"/>
                </a:lnTo>
                <a:cubicBezTo>
                  <a:pt x="1444" y="0"/>
                  <a:pt x="1466" y="21"/>
                  <a:pt x="1466" y="47"/>
                </a:cubicBezTo>
                <a:lnTo>
                  <a:pt x="1466" y="218"/>
                </a:lnTo>
                <a:cubicBezTo>
                  <a:pt x="1466" y="244"/>
                  <a:pt x="1444" y="265"/>
                  <a:pt x="1418" y="265"/>
                </a:cubicBezTo>
                <a:lnTo>
                  <a:pt x="531" y="265"/>
                </a:lnTo>
                <a:lnTo>
                  <a:pt x="531" y="833"/>
                </a:lnTo>
                <a:close/>
                <a:moveTo>
                  <a:pt x="2080" y="1619"/>
                </a:moveTo>
                <a:lnTo>
                  <a:pt x="2476" y="1619"/>
                </a:lnTo>
                <a:cubicBezTo>
                  <a:pt x="2509" y="1619"/>
                  <a:pt x="2536" y="1646"/>
                  <a:pt x="2536" y="1679"/>
                </a:cubicBezTo>
                <a:lnTo>
                  <a:pt x="2536" y="1842"/>
                </a:lnTo>
                <a:cubicBezTo>
                  <a:pt x="2536" y="1875"/>
                  <a:pt x="2509" y="1902"/>
                  <a:pt x="2476" y="1902"/>
                </a:cubicBezTo>
                <a:lnTo>
                  <a:pt x="2089" y="1902"/>
                </a:lnTo>
                <a:cubicBezTo>
                  <a:pt x="2148" y="2036"/>
                  <a:pt x="2281" y="2128"/>
                  <a:pt x="2436" y="2128"/>
                </a:cubicBezTo>
                <a:cubicBezTo>
                  <a:pt x="2645" y="2128"/>
                  <a:pt x="2814" y="1959"/>
                  <a:pt x="2814" y="1750"/>
                </a:cubicBezTo>
                <a:cubicBezTo>
                  <a:pt x="2814" y="1541"/>
                  <a:pt x="2645" y="1371"/>
                  <a:pt x="2436" y="1371"/>
                </a:cubicBezTo>
                <a:cubicBezTo>
                  <a:pt x="2273" y="1371"/>
                  <a:pt x="2134" y="1474"/>
                  <a:pt x="2080" y="1619"/>
                </a:cubicBezTo>
                <a:close/>
                <a:moveTo>
                  <a:pt x="292" y="1619"/>
                </a:moveTo>
                <a:lnTo>
                  <a:pt x="683" y="1619"/>
                </a:lnTo>
                <a:cubicBezTo>
                  <a:pt x="716" y="1619"/>
                  <a:pt x="743" y="1646"/>
                  <a:pt x="743" y="1679"/>
                </a:cubicBezTo>
                <a:lnTo>
                  <a:pt x="743" y="1842"/>
                </a:lnTo>
                <a:cubicBezTo>
                  <a:pt x="743" y="1875"/>
                  <a:pt x="716" y="1902"/>
                  <a:pt x="683" y="1902"/>
                </a:cubicBezTo>
                <a:lnTo>
                  <a:pt x="301" y="1902"/>
                </a:lnTo>
                <a:cubicBezTo>
                  <a:pt x="359" y="2036"/>
                  <a:pt x="493" y="2128"/>
                  <a:pt x="647" y="2128"/>
                </a:cubicBezTo>
                <a:cubicBezTo>
                  <a:pt x="856" y="2128"/>
                  <a:pt x="1026" y="1959"/>
                  <a:pt x="1026" y="1750"/>
                </a:cubicBezTo>
                <a:cubicBezTo>
                  <a:pt x="1026" y="1541"/>
                  <a:pt x="856" y="1371"/>
                  <a:pt x="647" y="1371"/>
                </a:cubicBezTo>
                <a:cubicBezTo>
                  <a:pt x="484" y="1371"/>
                  <a:pt x="345" y="1474"/>
                  <a:pt x="292" y="1619"/>
                </a:cubicBezTo>
                <a:close/>
              </a:path>
            </a:pathLst>
          </a:custGeom>
          <a:solidFill>
            <a:srgbClr val="DA291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" name="Picture 1265" descr="C:\Documents and Settings\Владелец\Рабочий стол\12_тракто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3680" y="4994342"/>
            <a:ext cx="877148" cy="822327"/>
          </a:xfrm>
          <a:prstGeom prst="rect">
            <a:avLst/>
          </a:prstGeom>
          <a:noFill/>
        </p:spPr>
      </p:pic>
      <p:sp>
        <p:nvSpPr>
          <p:cNvPr id="21" name="Текст 2"/>
          <p:cNvSpPr txBox="1">
            <a:spLocks/>
          </p:cNvSpPr>
          <p:nvPr/>
        </p:nvSpPr>
        <p:spPr>
          <a:xfrm>
            <a:off x="3131840" y="1844824"/>
            <a:ext cx="4782446" cy="4976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 млн.руб.</a:t>
            </a:r>
          </a:p>
        </p:txBody>
      </p:sp>
      <p:sp>
        <p:nvSpPr>
          <p:cNvPr id="22" name="Текст 2"/>
          <p:cNvSpPr txBox="1">
            <a:spLocks/>
          </p:cNvSpPr>
          <p:nvPr/>
        </p:nvSpPr>
        <p:spPr>
          <a:xfrm>
            <a:off x="2843808" y="1412776"/>
            <a:ext cx="5256584" cy="9979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sz="2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средств </a:t>
            </a:r>
            <a:r>
              <a:rPr lang="ru-RU" sz="22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Лизинового</a:t>
            </a:r>
            <a:r>
              <a:rPr lang="ru-RU" sz="2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фонда</a:t>
            </a:r>
          </a:p>
        </p:txBody>
      </p:sp>
      <p:pic>
        <p:nvPicPr>
          <p:cNvPr id="23" name="Picture 2" descr="C:\Documents and Settings\Владелец\Рабочий стол\Рисунок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340768"/>
            <a:ext cx="1536008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395536" y="2636912"/>
            <a:ext cx="831083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95536" y="4869160"/>
            <a:ext cx="831083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Текст 2"/>
          <p:cNvSpPr txBox="1">
            <a:spLocks/>
          </p:cNvSpPr>
          <p:nvPr/>
        </p:nvSpPr>
        <p:spPr>
          <a:xfrm>
            <a:off x="179512" y="4941168"/>
            <a:ext cx="1619672" cy="6480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000" b="1" u="sng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ИТОГО</a:t>
            </a:r>
            <a:endParaRPr lang="en-US" sz="3000" b="1" u="sng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3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3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Текст 2"/>
          <p:cNvSpPr txBox="1">
            <a:spLocks/>
          </p:cNvSpPr>
          <p:nvPr/>
        </p:nvSpPr>
        <p:spPr>
          <a:xfrm>
            <a:off x="179512" y="5445224"/>
            <a:ext cx="1872208" cy="4320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altLang="ru-RU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 – 2020 гг.</a:t>
            </a:r>
            <a:endParaRPr lang="ru-RU" altLang="ru-RU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Диаграмма 27"/>
          <p:cNvGraphicFramePr/>
          <p:nvPr/>
        </p:nvGraphicFramePr>
        <p:xfrm>
          <a:off x="1763688" y="4853315"/>
          <a:ext cx="2160240" cy="1573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9" name="Текст 2"/>
          <p:cNvSpPr txBox="1">
            <a:spLocks/>
          </p:cNvSpPr>
          <p:nvPr/>
        </p:nvSpPr>
        <p:spPr>
          <a:xfrm>
            <a:off x="0" y="6093297"/>
            <a:ext cx="2843808" cy="7647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предоставленных основных средств –        256 771,92 </a:t>
            </a:r>
            <a:r>
              <a:rPr lang="ru-RU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тыс.руб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alt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</a:pP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Текст 2"/>
          <p:cNvSpPr txBox="1">
            <a:spLocks/>
          </p:cNvSpPr>
          <p:nvPr/>
        </p:nvSpPr>
        <p:spPr>
          <a:xfrm>
            <a:off x="3347864" y="5805264"/>
            <a:ext cx="1737906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</a:p>
          <a:p>
            <a:pPr algn="ctr">
              <a:lnSpc>
                <a:spcPts val="1800"/>
              </a:lnSpc>
            </a:pP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СМСП</a:t>
            </a:r>
          </a:p>
        </p:txBody>
      </p:sp>
      <p:pic>
        <p:nvPicPr>
          <p:cNvPr id="31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5013176"/>
            <a:ext cx="685800" cy="698500"/>
          </a:xfrm>
          <a:prstGeom prst="rect">
            <a:avLst/>
          </a:prstGeom>
          <a:noFill/>
        </p:spPr>
      </p:pic>
      <p:pic>
        <p:nvPicPr>
          <p:cNvPr id="32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4869160"/>
            <a:ext cx="685800" cy="698500"/>
          </a:xfrm>
          <a:prstGeom prst="rect">
            <a:avLst/>
          </a:prstGeom>
          <a:noFill/>
        </p:spPr>
      </p:pic>
      <p:pic>
        <p:nvPicPr>
          <p:cNvPr id="33" name="Picture 5" descr="C:\Users\Рамиля\Desktop\Рисунок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5013176"/>
            <a:ext cx="685800" cy="698500"/>
          </a:xfrm>
          <a:prstGeom prst="rect">
            <a:avLst/>
          </a:prstGeom>
          <a:noFill/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A25DA064-0608-4195-82C9-1B1E511E4851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251315" y="-98777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118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2"/>
          <p:cNvSpPr txBox="1">
            <a:spLocks/>
          </p:cNvSpPr>
          <p:nvPr/>
        </p:nvSpPr>
        <p:spPr>
          <a:xfrm>
            <a:off x="428596" y="2619712"/>
            <a:ext cx="8286808" cy="7858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Максимальная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стоимость основных средств – </a:t>
            </a: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 млн. рублей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Срок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предоставления –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 лет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Размер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ежегодной платы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½ ключевой ставки ЦБ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РФ (на 01.11.2020 г. – 2,125%)</a:t>
            </a: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Первоначальный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взнос – </a:t>
            </a:r>
            <a:r>
              <a:rPr lang="ru-RU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 менее 10 %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 defTabSz="1280160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0" y="1484784"/>
            <a:ext cx="9144000" cy="529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3500" b="1" dirty="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Лизинговый фонд</a:t>
            </a: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sz="3500" b="1" dirty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предоставления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ru-RU" sz="3500" dirty="0">
              <a:solidFill>
                <a:srgbClr val="00206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3D3D906-066B-4E69-A59A-2ADCCDBAC15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14124" y="0"/>
            <a:ext cx="220694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422078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14293</TotalTime>
  <Words>699</Words>
  <Application>Microsoft Office PowerPoint</Application>
  <PresentationFormat>Экран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Слайд 1</vt:lpstr>
      <vt:lpstr>Слайд 2</vt:lpstr>
      <vt:lpstr>ГАРАНТИЙНЫЙ ФОНД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KashaevaGV</cp:lastModifiedBy>
  <cp:revision>523</cp:revision>
  <cp:lastPrinted>2020-08-27T10:42:53Z</cp:lastPrinted>
  <dcterms:created xsi:type="dcterms:W3CDTF">2015-02-11T11:10:38Z</dcterms:created>
  <dcterms:modified xsi:type="dcterms:W3CDTF">2020-12-26T07:49:56Z</dcterms:modified>
</cp:coreProperties>
</file>